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00000000000000000" pitchFamily="2" charset="0"/>
      <p:regular r:id="rId16"/>
      <p:bold r:id="rId17"/>
    </p:embeddedFont>
    <p:embeddedFont>
      <p:font typeface="Twinkl SemiBold" panose="02000000000000000000" pitchFamily="2" charset="0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64A"/>
    <a:srgbClr val="B9D26D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B4025E-C00B-4281-9003-B81939235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9548D-3F7A-4FE5-A9C2-07773AE101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23A817-A55E-440B-9162-05CBDBA0FA0F}" type="datetimeFigureOut">
              <a:rPr lang="en-GB"/>
              <a:pPr>
                <a:defRPr/>
              </a:pPr>
              <a:t>23/03/2022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A99E1-FB74-40A0-8890-C187C32BA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B266E-1F64-4890-A9B4-DFFB9081E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1D32888-8FF9-47D9-B9A9-3D8666AF839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15D4B1-EC8A-4E43-8A89-6F265B1B87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54BFD-F075-405D-83B7-F9E23E53E1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34CB4F-BADD-476C-BE9D-FCB518A55470}" type="datetimeFigureOut">
              <a:rPr lang="en-GB"/>
              <a:pPr>
                <a:defRPr/>
              </a:pPr>
              <a:t>23/03/2022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7C73B3-EA01-40E5-AF09-FC9ED308C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2EC8CD-4FF8-4757-9413-C8400E276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C1B2F-AEF5-4C92-B71E-55F42E8782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70275-F08D-4184-899F-E940A0C96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BAD99B7-B4DE-4565-AF06-155ABF73B51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74E50D1-349D-4B35-98AA-2177CA729E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3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F4E6AAE-10AB-4D05-A1AB-B0CDAD7B7AA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6FC4723-69D4-46C2-B9D6-B96A0523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30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F863A23-35AF-4B53-BB88-7324038C0F0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E1E3700-A7F4-4AE3-A1E3-CE0DB25DDC7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EFE4262-668B-40B5-BD8F-6FE9F1AD0BB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2A53F4-8528-44E5-81E9-F6D1718D911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EFC5C7-5AEA-411A-8FBD-E89CB5D40D5E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0BBF651-97A0-46C1-91AA-D484DE71C828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25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F443A28-43FA-4F16-BE1B-47B135E50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1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5C43FF-AB2A-4431-81BD-4FCF8AE8D3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240A54-76E0-43D3-827B-1DF2C7DE7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EFDD1A0F-86C4-48C3-817B-688D4953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The Egg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1994A3A5-EEB3-4632-8E83-F01D1755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life cycle starts when a butterfly lays her eggs on a leaf or the stem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of a plant. 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BC35D664-48BC-40BB-B33D-2D089C78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254250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1">
            <a:extLst>
              <a:ext uri="{FF2B5EF4-FFF2-40B4-BE49-F238E27FC236}">
                <a16:creationId xmlns:a16="http://schemas.microsoft.com/office/drawing/2014/main" id="{E42136F7-D517-4055-A528-E06B501D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</a:t>
            </a:r>
            <a:r>
              <a:rPr lang="az-Cyrl-AZ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Волков Владислав Петрович</a:t>
            </a: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 (@flickr.com)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8CD693CF-1BDA-4801-A8DA-8304D0D3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From Egg to Caterpillar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5761C4B5-D712-4E63-8533-E560452D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tiny caterpillar eats its way out of the egg.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Caterpillars eat lots of leaves and grow very quickly.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the caterpillar eats more and more, it gets bigger and bigger.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This means that the caterpillar needs to shed its skin because it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becomes too tight.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9F673-A22B-4EB0-A520-44AF516E128C}"/>
              </a:ext>
            </a:extLst>
          </p:cNvPr>
          <p:cNvSpPr>
            <a:spLocks/>
          </p:cNvSpPr>
          <p:nvPr/>
        </p:nvSpPr>
        <p:spPr bwMode="auto">
          <a:xfrm>
            <a:off x="755650" y="3851275"/>
            <a:ext cx="7632700" cy="773113"/>
          </a:xfrm>
          <a:prstGeom prst="rect">
            <a:avLst/>
          </a:prstGeom>
          <a:solidFill>
            <a:srgbClr val="F08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caterpillar may shed its skin four or five times as it grows!</a:t>
            </a: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0CB31210-E1E8-4FF7-9B68-35357DF7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522663"/>
            <a:ext cx="29257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8105F798-C3DA-4440-A831-B3663FA2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From Caterpillar to Chrysalis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37645902-F665-4EBC-8CF1-7C106B43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When the caterpillar is fully grown, it changes itself into a chrysalis.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ea typeface="Calibri" panose="020F0502020204030204" pitchFamily="34" charset="0"/>
                <a:cs typeface="Arial" panose="020B0604020202020204" pitchFamily="34" charset="0"/>
              </a:rPr>
              <a:t>This is the stage that happens after it is a caterpillar, but before it becomes a butterfly.</a:t>
            </a:r>
            <a:endParaRPr lang="en-GB" altLang="en-US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5F995-BD85-4AFD-9006-9A6DD81BDC52}"/>
              </a:ext>
            </a:extLst>
          </p:cNvPr>
          <p:cNvSpPr>
            <a:spLocks/>
          </p:cNvSpPr>
          <p:nvPr/>
        </p:nvSpPr>
        <p:spPr bwMode="auto">
          <a:xfrm>
            <a:off x="755650" y="3840163"/>
            <a:ext cx="7632700" cy="796925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Inside the chrysalis, the caterpillar changes into a butterfly. </a:t>
            </a:r>
            <a:endParaRPr lang="en-GB" alt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43C41BE0-97CB-4597-9160-23D9FCFD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0875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F127E153-995E-49F2-A1E3-2FAC3DE4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The Butterfly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29F9-56D9-42EB-8B52-C5C934CB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25713"/>
            <a:ext cx="38163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butterfly cannot fly straight away because its wings are soft, wet and wrinkled.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butterfly needs to wait until its wings are dry before it can fly.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18E11-FAD7-41D5-A493-D90747A06376}"/>
              </a:ext>
            </a:extLst>
          </p:cNvPr>
          <p:cNvSpPr>
            <a:spLocks/>
          </p:cNvSpPr>
          <p:nvPr/>
        </p:nvSpPr>
        <p:spPr bwMode="auto">
          <a:xfrm>
            <a:off x="755650" y="1595438"/>
            <a:ext cx="7632700" cy="773112"/>
          </a:xfrm>
          <a:prstGeom prst="rect">
            <a:avLst/>
          </a:prstGeom>
          <a:solidFill>
            <a:srgbClr val="F08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the butterfly is ready, the chrysalis splits open and the butterfly crawls out. </a:t>
            </a: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EFAEC6AB-A2F1-4F96-B537-C00ECBAF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473200"/>
            <a:ext cx="297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1">
            <a:extLst>
              <a:ext uri="{FF2B5EF4-FFF2-40B4-BE49-F238E27FC236}">
                <a16:creationId xmlns:a16="http://schemas.microsoft.com/office/drawing/2014/main" id="{84E73A89-48C5-451F-A9DE-3394C0E7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SidPix (@flickr.com)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BF85BBBB-A953-43D3-AA10-F177F139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The Life Cycle Begins Again!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05046A3E-E734-471F-A581-54C748A28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butterfly will spend its time feeding from the nectar of flowers. It also drinks water and liquid from fruit.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BAB74-3C50-423D-9D36-B989C714CDAB}"/>
              </a:ext>
            </a:extLst>
          </p:cNvPr>
          <p:cNvSpPr>
            <a:spLocks/>
          </p:cNvSpPr>
          <p:nvPr/>
        </p:nvSpPr>
        <p:spPr bwMode="auto">
          <a:xfrm>
            <a:off x="711200" y="5408613"/>
            <a:ext cx="77216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butterfly will look for a mate and the whole life cycle will begin again! </a:t>
            </a:r>
          </a:p>
        </p:txBody>
      </p:sp>
      <p:sp>
        <p:nvSpPr>
          <p:cNvPr id="13317" name="TextBox 21">
            <a:extLst>
              <a:ext uri="{FF2B5EF4-FFF2-40B4-BE49-F238E27FC236}">
                <a16:creationId xmlns:a16="http://schemas.microsoft.com/office/drawing/2014/main" id="{5E828E6E-7B7B-4C7E-A57C-1C74AC89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ahisgett (@flickr.com) - granted under creative commons licence – attribution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15073608-EC15-4CF5-98C1-BEC9AAA00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232025"/>
            <a:ext cx="399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A9954CA-C881-41E9-A665-D4D5B4467746}"/>
              </a:ext>
            </a:extLst>
          </p:cNvPr>
          <p:cNvGrpSpPr>
            <a:grpSpLocks/>
          </p:cNvGrpSpPr>
          <p:nvPr/>
        </p:nvGrpSpPr>
        <p:grpSpPr bwMode="auto">
          <a:xfrm>
            <a:off x="3362325" y="554038"/>
            <a:ext cx="2581275" cy="1739900"/>
            <a:chOff x="3362324" y="553972"/>
            <a:chExt cx="2581275" cy="1740615"/>
          </a:xfrm>
        </p:grpSpPr>
        <p:sp>
          <p:nvSpPr>
            <p:cNvPr id="14352" name="Rectangle 4">
              <a:extLst>
                <a:ext uri="{FF2B5EF4-FFF2-40B4-BE49-F238E27FC236}">
                  <a16:creationId xmlns:a16="http://schemas.microsoft.com/office/drawing/2014/main" id="{0A3E060B-8DDF-4603-B079-4E7D0D259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75" y="553972"/>
              <a:ext cx="577850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Twinkl SemiBold" panose="02000000000000000000" pitchFamily="2" charset="0"/>
                </a:rPr>
                <a:t>egg</a:t>
              </a:r>
            </a:p>
          </p:txBody>
        </p:sp>
        <p:pic>
          <p:nvPicPr>
            <p:cNvPr id="14353" name="Picture 3">
              <a:extLst>
                <a:ext uri="{FF2B5EF4-FFF2-40B4-BE49-F238E27FC236}">
                  <a16:creationId xmlns:a16="http://schemas.microsoft.com/office/drawing/2014/main" id="{E92BCAB4-D932-4B5C-A3B5-BA7F7ED5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324" y="1445446"/>
              <a:ext cx="2581275" cy="84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7">
              <a:extLst>
                <a:ext uri="{FF2B5EF4-FFF2-40B4-BE49-F238E27FC236}">
                  <a16:creationId xmlns:a16="http://schemas.microsoft.com/office/drawing/2014/main" id="{E26D1165-5803-40C0-91FC-258F2B908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563" y="635996"/>
              <a:ext cx="1166812" cy="114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ADE12CB-39F9-496B-A6B7-836C1B8372F7}"/>
              </a:ext>
            </a:extLst>
          </p:cNvPr>
          <p:cNvSpPr/>
          <p:nvPr/>
        </p:nvSpPr>
        <p:spPr>
          <a:xfrm rot="18900000">
            <a:off x="2562225" y="2003425"/>
            <a:ext cx="1123950" cy="769938"/>
          </a:xfrm>
          <a:prstGeom prst="rightArrow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D02902-B048-4D50-9900-9DDC61C5C30E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1860550"/>
            <a:ext cx="2735262" cy="2713038"/>
            <a:chOff x="5868517" y="1861130"/>
            <a:chExt cx="2735733" cy="2712546"/>
          </a:xfrm>
        </p:grpSpPr>
        <p:pic>
          <p:nvPicPr>
            <p:cNvPr id="14349" name="Picture 9">
              <a:extLst>
                <a:ext uri="{FF2B5EF4-FFF2-40B4-BE49-F238E27FC236}">
                  <a16:creationId xmlns:a16="http://schemas.microsoft.com/office/drawing/2014/main" id="{95DCEEDB-8436-4669-A5B9-A0D963C9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517" y="2861373"/>
              <a:ext cx="2735733" cy="113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4278E4D5-8A1F-4676-B606-36B3ED134544}"/>
                </a:ext>
              </a:extLst>
            </p:cNvPr>
            <p:cNvSpPr/>
            <p:nvPr/>
          </p:nvSpPr>
          <p:spPr>
            <a:xfrm rot="3210578">
              <a:off x="5950486" y="2037968"/>
              <a:ext cx="1123746" cy="770071"/>
            </a:xfrm>
            <a:prstGeom prst="rightArrow">
              <a:avLst/>
            </a:prstGeom>
            <a:solidFill>
              <a:srgbClr val="F08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7">
              <a:extLst>
                <a:ext uri="{FF2B5EF4-FFF2-40B4-BE49-F238E27FC236}">
                  <a16:creationId xmlns:a16="http://schemas.microsoft.com/office/drawing/2014/main" id="{99748543-C8D0-4353-A5BE-F8439F1AA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090" y="4120493"/>
              <a:ext cx="1658259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Twinkl SemiBold" panose="02000000000000000000" pitchFamily="2" charset="0"/>
                </a:rPr>
                <a:t>caterpillar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83F290-C9E9-47C8-BABB-73913D7BB628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4006850"/>
            <a:ext cx="2998788" cy="2422525"/>
            <a:chOff x="3448503" y="4007306"/>
            <a:chExt cx="2997746" cy="2422068"/>
          </a:xfrm>
        </p:grpSpPr>
        <p:pic>
          <p:nvPicPr>
            <p:cNvPr id="14346" name="Picture 10">
              <a:extLst>
                <a:ext uri="{FF2B5EF4-FFF2-40B4-BE49-F238E27FC236}">
                  <a16:creationId xmlns:a16="http://schemas.microsoft.com/office/drawing/2014/main" id="{212EAF9D-6F04-4A54-B24C-ED9C4F35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503" y="4007306"/>
              <a:ext cx="2266043" cy="242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566B8AA7-799B-4461-82BF-6F53D97A2615}"/>
                </a:ext>
              </a:extLst>
            </p:cNvPr>
            <p:cNvSpPr/>
            <p:nvPr/>
          </p:nvSpPr>
          <p:spPr>
            <a:xfrm rot="8081402">
              <a:off x="5497958" y="4366868"/>
              <a:ext cx="1125325" cy="771257"/>
            </a:xfrm>
            <a:prstGeom prst="rightArrow">
              <a:avLst/>
            </a:prstGeom>
            <a:solidFill>
              <a:srgbClr val="F08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8" name="Rectangle 18">
              <a:extLst>
                <a:ext uri="{FF2B5EF4-FFF2-40B4-BE49-F238E27FC236}">
                  <a16:creationId xmlns:a16="http://schemas.microsoft.com/office/drawing/2014/main" id="{366E5456-2946-4331-B3BE-45C855ED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691" y="5772812"/>
              <a:ext cx="1658259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Twinkl SemiBold" panose="02000000000000000000" pitchFamily="2" charset="0"/>
                </a:rPr>
                <a:t>chrysalis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834BF6-7792-4441-AC3F-10C8541A60D8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1870075"/>
            <a:ext cx="2713037" cy="3597275"/>
            <a:chOff x="690932" y="1870016"/>
            <a:chExt cx="2713372" cy="3597142"/>
          </a:xfrm>
        </p:grpSpPr>
        <p:pic>
          <p:nvPicPr>
            <p:cNvPr id="14343" name="Picture 11">
              <a:extLst>
                <a:ext uri="{FF2B5EF4-FFF2-40B4-BE49-F238E27FC236}">
                  <a16:creationId xmlns:a16="http://schemas.microsoft.com/office/drawing/2014/main" id="{AE59C685-5D02-4E51-A3DE-3E2A2C32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71" y="2294587"/>
              <a:ext cx="2019340" cy="218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FF95F0B-17DC-4403-B527-8337DFDEE6E7}"/>
                </a:ext>
              </a:extLst>
            </p:cNvPr>
            <p:cNvSpPr/>
            <p:nvPr/>
          </p:nvSpPr>
          <p:spPr>
            <a:xfrm rot="13500000">
              <a:off x="2457334" y="4520187"/>
              <a:ext cx="1123908" cy="770032"/>
            </a:xfrm>
            <a:prstGeom prst="rightArrow">
              <a:avLst/>
            </a:prstGeom>
            <a:solidFill>
              <a:srgbClr val="F08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5" name="Rectangle 19">
              <a:extLst>
                <a:ext uri="{FF2B5EF4-FFF2-40B4-BE49-F238E27FC236}">
                  <a16:creationId xmlns:a16="http://schemas.microsoft.com/office/drawing/2014/main" id="{D5B24B32-728E-472A-BC23-52F53C38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932" y="1870016"/>
              <a:ext cx="1658259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Twinkl SemiBold" panose="02000000000000000000" pitchFamily="2" charset="0"/>
                </a:rPr>
                <a:t>butterfly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A0FBE6E805B40BE8288F2533D27C5" ma:contentTypeVersion="15" ma:contentTypeDescription="Create a new document." ma:contentTypeScope="" ma:versionID="b4361157f637df03fdf1283d6bfc96b1">
  <xsd:schema xmlns:xsd="http://www.w3.org/2001/XMLSchema" xmlns:xs="http://www.w3.org/2001/XMLSchema" xmlns:p="http://schemas.microsoft.com/office/2006/metadata/properties" xmlns:ns2="c914fdcb-1584-490f-979a-bbc4772d50e0" xmlns:ns3="bb8c13e8-a44b-4f7a-b6c2-a18708082556" targetNamespace="http://schemas.microsoft.com/office/2006/metadata/properties" ma:root="true" ma:fieldsID="d2826751ca927606b96c85ce38a305c7" ns2:_="" ns3:_="">
    <xsd:import namespace="c914fdcb-1584-490f-979a-bbc4772d50e0"/>
    <xsd:import namespace="bb8c13e8-a44b-4f7a-b6c2-a18708082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fdcb-1584-490f-979a-bbc4772d50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b655793-a405-4105-b61d-0b78f7de00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13e8-a44b-4f7a-b6c2-a1870808255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14fdcb-1584-490f-979a-bbc4772d50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7FCA67-6018-496B-BCD7-42C94F5250A5}"/>
</file>

<file path=customXml/itemProps2.xml><?xml version="1.0" encoding="utf-8"?>
<ds:datastoreItem xmlns:ds="http://schemas.openxmlformats.org/officeDocument/2006/customXml" ds:itemID="{5A608E91-CAB2-401F-9A76-B4961E37959C}"/>
</file>

<file path=customXml/itemProps3.xml><?xml version="1.0" encoding="utf-8"?>
<ds:datastoreItem xmlns:ds="http://schemas.openxmlformats.org/officeDocument/2006/customXml" ds:itemID="{0E7B0662-E2F1-46FB-8C83-1E52F54DCCCE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</TotalTime>
  <Words>292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Twinkl SemiBold</vt:lpstr>
      <vt:lpstr>Twinkl</vt:lpstr>
      <vt:lpstr>Arial</vt:lpstr>
      <vt:lpstr>Office Theme</vt:lpstr>
      <vt:lpstr>PowerPoint Presentation</vt:lpstr>
      <vt:lpstr>The Egg</vt:lpstr>
      <vt:lpstr>From Egg to Caterpillar</vt:lpstr>
      <vt:lpstr>From Caterpillar to Chrysalis</vt:lpstr>
      <vt:lpstr>The Butterfly</vt:lpstr>
      <vt:lpstr>The Life Cycle Begins Again!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Ashley Kime</dc:creator>
  <cp:lastModifiedBy>Twinkl-A5</cp:lastModifiedBy>
  <cp:revision>11</cp:revision>
  <dcterms:created xsi:type="dcterms:W3CDTF">2018-04-05T14:59:30Z</dcterms:created>
  <dcterms:modified xsi:type="dcterms:W3CDTF">2022-03-23T01:21:36Z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0x010100BB6A0FBE6E805B40BE8288F2533D27C5</vt:lpwstr>
  </property>
</Properties>
</file>