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6" r:id="rId4"/>
  </p:sldMasterIdLst>
  <p:notesMasterIdLst>
    <p:notesMasterId r:id="rId30"/>
  </p:notesMasterIdLst>
  <p:handoutMasterIdLst>
    <p:handoutMasterId r:id="rId31"/>
  </p:handoutMasterIdLst>
  <p:sldIdLst>
    <p:sldId id="256" r:id="rId5"/>
    <p:sldId id="262" r:id="rId6"/>
    <p:sldId id="321" r:id="rId7"/>
    <p:sldId id="312" r:id="rId8"/>
    <p:sldId id="325" r:id="rId9"/>
    <p:sldId id="279" r:id="rId10"/>
    <p:sldId id="310" r:id="rId11"/>
    <p:sldId id="311" r:id="rId12"/>
    <p:sldId id="322" r:id="rId13"/>
    <p:sldId id="301" r:id="rId14"/>
    <p:sldId id="284" r:id="rId15"/>
    <p:sldId id="281" r:id="rId16"/>
    <p:sldId id="287" r:id="rId17"/>
    <p:sldId id="289" r:id="rId18"/>
    <p:sldId id="318" r:id="rId19"/>
    <p:sldId id="319" r:id="rId20"/>
    <p:sldId id="320" r:id="rId21"/>
    <p:sldId id="294" r:id="rId22"/>
    <p:sldId id="314" r:id="rId23"/>
    <p:sldId id="315" r:id="rId24"/>
    <p:sldId id="316" r:id="rId25"/>
    <p:sldId id="286" r:id="rId26"/>
    <p:sldId id="304" r:id="rId27"/>
    <p:sldId id="323" r:id="rId28"/>
    <p:sldId id="324" r:id="rId29"/>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r Anderson" initials="MA" lastIdx="1" clrIdx="0">
    <p:extLst>
      <p:ext uri="{19B8F6BF-5375-455C-9EA6-DF929625EA0E}">
        <p15:presenceInfo xmlns:p15="http://schemas.microsoft.com/office/powerpoint/2012/main" userId="Mr Anderso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CCC78"/>
    <a:srgbClr val="A5D128"/>
    <a:srgbClr val="008000"/>
    <a:srgbClr val="99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87B39F2-BF1A-438B-B833-C338AB86DCDA}" v="13" dt="2026-09-03T16:06:35.17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146" autoAdjust="0"/>
    <p:restoredTop sz="94364" autoAdjust="0"/>
  </p:normalViewPr>
  <p:slideViewPr>
    <p:cSldViewPr>
      <p:cViewPr varScale="1">
        <p:scale>
          <a:sx n="82" d="100"/>
          <a:sy n="82" d="100"/>
        </p:scale>
        <p:origin x="1728"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commentAuthors" Target="commentAuthors.xml"/><Relationship Id="rId37"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nnah Harman" userId="f03fbe23-e6cb-491a-b254-4eb49cf9b849" providerId="ADAL" clId="{E129B375-DD22-4393-9EF0-0E4C45126760}"/>
    <pc:docChg chg="custSel delSld modSld">
      <pc:chgData name="Hannah Harman" userId="f03fbe23-e6cb-491a-b254-4eb49cf9b849" providerId="ADAL" clId="{E129B375-DD22-4393-9EF0-0E4C45126760}" dt="2026-09-03T16:08:37.795" v="30" actId="47"/>
      <pc:docMkLst>
        <pc:docMk/>
      </pc:docMkLst>
      <pc:sldChg chg="modSp">
        <pc:chgData name="Hannah Harman" userId="f03fbe23-e6cb-491a-b254-4eb49cf9b849" providerId="ADAL" clId="{E129B375-DD22-4393-9EF0-0E4C45126760}" dt="2026-09-03T16:06:35.174" v="27" actId="20577"/>
        <pc:sldMkLst>
          <pc:docMk/>
          <pc:sldMk cId="555453584" sldId="256"/>
        </pc:sldMkLst>
        <pc:spChg chg="mod">
          <ac:chgData name="Hannah Harman" userId="f03fbe23-e6cb-491a-b254-4eb49cf9b849" providerId="ADAL" clId="{E129B375-DD22-4393-9EF0-0E4C45126760}" dt="2026-09-03T16:06:35.174" v="27" actId="20577"/>
          <ac:spMkLst>
            <pc:docMk/>
            <pc:sldMk cId="555453584" sldId="256"/>
            <ac:spMk id="3" creationId="{00000000-0000-0000-0000-000000000000}"/>
          </ac:spMkLst>
        </pc:spChg>
      </pc:sldChg>
      <pc:sldChg chg="modSp mod">
        <pc:chgData name="Hannah Harman" userId="f03fbe23-e6cb-491a-b254-4eb49cf9b849" providerId="ADAL" clId="{E129B375-DD22-4393-9EF0-0E4C45126760}" dt="2026-09-03T16:06:48.919" v="28" actId="20577"/>
        <pc:sldMkLst>
          <pc:docMk/>
          <pc:sldMk cId="676457076" sldId="279"/>
        </pc:sldMkLst>
        <pc:spChg chg="mod">
          <ac:chgData name="Hannah Harman" userId="f03fbe23-e6cb-491a-b254-4eb49cf9b849" providerId="ADAL" clId="{E129B375-DD22-4393-9EF0-0E4C45126760}" dt="2026-09-03T16:06:48.919" v="28" actId="20577"/>
          <ac:spMkLst>
            <pc:docMk/>
            <pc:sldMk cId="676457076" sldId="279"/>
            <ac:spMk id="3" creationId="{2A88D04F-E211-6669-8B32-625A835EE28D}"/>
          </ac:spMkLst>
        </pc:spChg>
      </pc:sldChg>
      <pc:sldChg chg="modSp mod">
        <pc:chgData name="Hannah Harman" userId="f03fbe23-e6cb-491a-b254-4eb49cf9b849" providerId="ADAL" clId="{E129B375-DD22-4393-9EF0-0E4C45126760}" dt="2026-09-03T16:07:09.384" v="29" actId="20577"/>
        <pc:sldMkLst>
          <pc:docMk/>
          <pc:sldMk cId="2317783085" sldId="311"/>
        </pc:sldMkLst>
        <pc:spChg chg="mod">
          <ac:chgData name="Hannah Harman" userId="f03fbe23-e6cb-491a-b254-4eb49cf9b849" providerId="ADAL" clId="{E129B375-DD22-4393-9EF0-0E4C45126760}" dt="2026-09-03T16:07:09.384" v="29" actId="20577"/>
          <ac:spMkLst>
            <pc:docMk/>
            <pc:sldMk cId="2317783085" sldId="311"/>
            <ac:spMk id="3" creationId="{E3CFC228-5793-99E9-E0BF-412A0B5D204B}"/>
          </ac:spMkLst>
        </pc:spChg>
      </pc:sldChg>
      <pc:sldChg chg="del">
        <pc:chgData name="Hannah Harman" userId="f03fbe23-e6cb-491a-b254-4eb49cf9b849" providerId="ADAL" clId="{E129B375-DD22-4393-9EF0-0E4C45126760}" dt="2026-09-03T16:08:37.795" v="30" actId="47"/>
        <pc:sldMkLst>
          <pc:docMk/>
          <pc:sldMk cId="198043038" sldId="317"/>
        </pc:sldMkLst>
      </pc:sldChg>
      <pc:sldChg chg="addSp delSp modSp mod">
        <pc:chgData name="Hannah Harman" userId="f03fbe23-e6cb-491a-b254-4eb49cf9b849" providerId="ADAL" clId="{E129B375-DD22-4393-9EF0-0E4C45126760}" dt="2026-09-03T16:06:19.166" v="14" actId="20577"/>
        <pc:sldMkLst>
          <pc:docMk/>
          <pc:sldMk cId="3400077168" sldId="321"/>
        </pc:sldMkLst>
        <pc:spChg chg="mod">
          <ac:chgData name="Hannah Harman" userId="f03fbe23-e6cb-491a-b254-4eb49cf9b849" providerId="ADAL" clId="{E129B375-DD22-4393-9EF0-0E4C45126760}" dt="2026-09-03T16:06:19.166" v="14" actId="20577"/>
          <ac:spMkLst>
            <pc:docMk/>
            <pc:sldMk cId="3400077168" sldId="321"/>
            <ac:spMk id="13" creationId="{6F160CAB-D57B-A1E7-3E73-6A7B8BFDB367}"/>
          </ac:spMkLst>
        </pc:spChg>
        <pc:picChg chg="add mod">
          <ac:chgData name="Hannah Harman" userId="f03fbe23-e6cb-491a-b254-4eb49cf9b849" providerId="ADAL" clId="{E129B375-DD22-4393-9EF0-0E4C45126760}" dt="2026-09-03T16:06:10.643" v="3" actId="1076"/>
          <ac:picMkLst>
            <pc:docMk/>
            <pc:sldMk cId="3400077168" sldId="321"/>
            <ac:picMk id="4" creationId="{21A5C963-CB95-1FDC-237F-EF9CA6481E71}"/>
          </ac:picMkLst>
        </pc:picChg>
        <pc:picChg chg="del">
          <ac:chgData name="Hannah Harman" userId="f03fbe23-e6cb-491a-b254-4eb49cf9b849" providerId="ADAL" clId="{E129B375-DD22-4393-9EF0-0E4C45126760}" dt="2026-09-03T16:05:28.018" v="0" actId="478"/>
          <ac:picMkLst>
            <pc:docMk/>
            <pc:sldMk cId="3400077168" sldId="321"/>
            <ac:picMk id="6" creationId="{8CD2137D-D893-D41A-17A6-F3BD1C805345}"/>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2945659" cy="4963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5" y="0"/>
            <a:ext cx="2945659" cy="496332"/>
          </a:xfrm>
          <a:prstGeom prst="rect">
            <a:avLst/>
          </a:prstGeom>
        </p:spPr>
        <p:txBody>
          <a:bodyPr vert="horz" lIns="91440" tIns="45720" rIns="91440" bIns="45720" rtlCol="0"/>
          <a:lstStyle>
            <a:lvl1pPr algn="r">
              <a:defRPr sz="1200"/>
            </a:lvl1pPr>
          </a:lstStyle>
          <a:p>
            <a:fld id="{8874FD75-EA26-43CB-92EF-842256F9EF07}" type="datetimeFigureOut">
              <a:rPr lang="en-GB" smtClean="0"/>
              <a:t>03/09/2026</a:t>
            </a:fld>
            <a:endParaRPr lang="en-GB"/>
          </a:p>
        </p:txBody>
      </p:sp>
      <p:sp>
        <p:nvSpPr>
          <p:cNvPr id="4" name="Footer Placeholder 3"/>
          <p:cNvSpPr>
            <a:spLocks noGrp="1"/>
          </p:cNvSpPr>
          <p:nvPr>
            <p:ph type="ftr" sz="quarter" idx="2"/>
          </p:nvPr>
        </p:nvSpPr>
        <p:spPr>
          <a:xfrm>
            <a:off x="2" y="9428584"/>
            <a:ext cx="2945659" cy="49633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5" y="9428584"/>
            <a:ext cx="2945659" cy="496332"/>
          </a:xfrm>
          <a:prstGeom prst="rect">
            <a:avLst/>
          </a:prstGeom>
        </p:spPr>
        <p:txBody>
          <a:bodyPr vert="horz" lIns="91440" tIns="45720" rIns="91440" bIns="45720" rtlCol="0" anchor="b"/>
          <a:lstStyle>
            <a:lvl1pPr algn="r">
              <a:defRPr sz="1200"/>
            </a:lvl1pPr>
          </a:lstStyle>
          <a:p>
            <a:fld id="{79161870-8212-4017-86C8-CE03C21EE63D}" type="slidenum">
              <a:rPr lang="en-GB" smtClean="0"/>
              <a:t>‹#›</a:t>
            </a:fld>
            <a:endParaRPr lang="en-GB"/>
          </a:p>
        </p:txBody>
      </p:sp>
    </p:spTree>
    <p:extLst>
      <p:ext uri="{BB962C8B-B14F-4D97-AF65-F5344CB8AC3E}">
        <p14:creationId xmlns:p14="http://schemas.microsoft.com/office/powerpoint/2010/main" val="2682688351"/>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2945659" cy="4963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5" y="0"/>
            <a:ext cx="2945659" cy="496332"/>
          </a:xfrm>
          <a:prstGeom prst="rect">
            <a:avLst/>
          </a:prstGeom>
        </p:spPr>
        <p:txBody>
          <a:bodyPr vert="horz" lIns="91440" tIns="45720" rIns="91440" bIns="45720" rtlCol="0"/>
          <a:lstStyle>
            <a:lvl1pPr algn="r">
              <a:defRPr sz="1200"/>
            </a:lvl1pPr>
          </a:lstStyle>
          <a:p>
            <a:fld id="{4DF0ECED-1A30-4630-BC71-6722B5611752}" type="datetimeFigureOut">
              <a:rPr lang="en-GB" smtClean="0"/>
              <a:t>03/09/2026</a:t>
            </a:fld>
            <a:endParaRPr lang="en-GB"/>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15154"/>
            <a:ext cx="5438140" cy="446698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2" y="9428584"/>
            <a:ext cx="2945659" cy="49633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5" y="9428584"/>
            <a:ext cx="2945659" cy="496332"/>
          </a:xfrm>
          <a:prstGeom prst="rect">
            <a:avLst/>
          </a:prstGeom>
        </p:spPr>
        <p:txBody>
          <a:bodyPr vert="horz" lIns="91440" tIns="45720" rIns="91440" bIns="45720" rtlCol="0" anchor="b"/>
          <a:lstStyle>
            <a:lvl1pPr algn="r">
              <a:defRPr sz="1200"/>
            </a:lvl1pPr>
          </a:lstStyle>
          <a:p>
            <a:fld id="{15B2A2AE-0A09-4B3E-897F-D78E5AB46220}" type="slidenum">
              <a:rPr lang="en-GB" smtClean="0"/>
              <a:t>‹#›</a:t>
            </a:fld>
            <a:endParaRPr lang="en-GB"/>
          </a:p>
        </p:txBody>
      </p:sp>
    </p:spTree>
    <p:extLst>
      <p:ext uri="{BB962C8B-B14F-4D97-AF65-F5344CB8AC3E}">
        <p14:creationId xmlns:p14="http://schemas.microsoft.com/office/powerpoint/2010/main" val="426848434"/>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0" dirty="0">
                <a:solidFill>
                  <a:srgbClr val="FFFF00"/>
                </a:solidFill>
                <a:latin typeface="Century Gothic" panose="020B0502020202020204" pitchFamily="34" charset="0"/>
              </a:rPr>
              <a:t>Our aims : To give you more information about the Y4 curriculum and the expectations of the children in Year 4.</a:t>
            </a:r>
          </a:p>
        </p:txBody>
      </p:sp>
    </p:spTree>
    <p:extLst>
      <p:ext uri="{BB962C8B-B14F-4D97-AF65-F5344CB8AC3E}">
        <p14:creationId xmlns:p14="http://schemas.microsoft.com/office/powerpoint/2010/main" val="14346222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15791115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6601745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346677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9543A4-E660-D370-0CCA-0EAA6633A4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A45C83-1A6D-631A-FDAD-B669538663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F3792A-0FF8-40E2-9EBD-FA56A10BB6F8}"/>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21741044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GB" sz="1200" dirty="0">
                <a:latin typeface="Century Gothic" panose="020B0502020202020204" pitchFamily="34" charset="0"/>
              </a:rPr>
              <a:t>Is underpinned by aims, values of ‘a Fair Oak Learner’ and purpose for learning</a:t>
            </a:r>
          </a:p>
          <a:p>
            <a:pPr marL="285750" indent="-285750">
              <a:buFont typeface="Arial" panose="020B0604020202020204" pitchFamily="34" charset="0"/>
              <a:buChar char="•"/>
            </a:pPr>
            <a:r>
              <a:rPr lang="en-GB" sz="1200" dirty="0">
                <a:latin typeface="Century Gothic" panose="020B0502020202020204" pitchFamily="34" charset="0"/>
              </a:rPr>
              <a:t>Develops the whole person – knowledge, skills, understanding and attitudes</a:t>
            </a:r>
          </a:p>
          <a:p>
            <a:pPr marL="285750" indent="-285750">
              <a:buFont typeface="Arial" panose="020B0604020202020204" pitchFamily="34" charset="0"/>
              <a:buChar char="•"/>
            </a:pPr>
            <a:r>
              <a:rPr lang="en-GB" sz="1200" dirty="0">
                <a:latin typeface="Century Gothic" panose="020B0502020202020204" pitchFamily="34" charset="0"/>
              </a:rPr>
              <a:t>Is broad, balance and has clear progression in subject knowledge and skills</a:t>
            </a:r>
          </a:p>
          <a:p>
            <a:pPr marL="285750" indent="-285750">
              <a:buFont typeface="Arial" panose="020B0604020202020204" pitchFamily="34" charset="0"/>
              <a:buChar char="•"/>
            </a:pPr>
            <a:r>
              <a:rPr lang="en-GB" sz="1200" dirty="0">
                <a:latin typeface="Century Gothic" panose="020B0502020202020204" pitchFamily="34" charset="0"/>
              </a:rPr>
              <a:t>Is filled with rich first-hand purposeful experiences</a:t>
            </a:r>
          </a:p>
          <a:p>
            <a:pPr marL="285750" indent="-285750">
              <a:buFont typeface="Arial" panose="020B0604020202020204" pitchFamily="34" charset="0"/>
              <a:buChar char="•"/>
            </a:pPr>
            <a:r>
              <a:rPr lang="en-GB" sz="1200" dirty="0">
                <a:latin typeface="Century Gothic" panose="020B0502020202020204" pitchFamily="34" charset="0"/>
              </a:rPr>
              <a:t>Is flexible and responsive to individual needs and interests</a:t>
            </a:r>
          </a:p>
          <a:p>
            <a:pPr marL="285750" indent="-285750">
              <a:buFont typeface="Arial" panose="020B0604020202020204" pitchFamily="34" charset="0"/>
              <a:buChar char="•"/>
            </a:pPr>
            <a:r>
              <a:rPr lang="en-GB" sz="1200" dirty="0">
                <a:latin typeface="Century Gothic" panose="020B0502020202020204" pitchFamily="34" charset="0"/>
              </a:rPr>
              <a:t>Has an eye on the future and the needs of future citizens</a:t>
            </a:r>
          </a:p>
          <a:p>
            <a:pPr marL="285750" indent="-285750">
              <a:buFont typeface="Arial" panose="020B0604020202020204" pitchFamily="34" charset="0"/>
              <a:buChar char="•"/>
            </a:pPr>
            <a:r>
              <a:rPr lang="en-GB" sz="1200" dirty="0">
                <a:latin typeface="Century Gothic" panose="020B0502020202020204" pitchFamily="34" charset="0"/>
              </a:rPr>
              <a:t>Encourages the use of environments and expertise beyond the classroom</a:t>
            </a:r>
          </a:p>
          <a:p>
            <a:pPr marL="285750" indent="-285750">
              <a:buFont typeface="Arial" panose="020B0604020202020204" pitchFamily="34" charset="0"/>
              <a:buChar char="•"/>
            </a:pPr>
            <a:r>
              <a:rPr lang="en-GB" sz="1200" dirty="0">
                <a:latin typeface="Century Gothic" panose="020B0502020202020204" pitchFamily="34" charset="0"/>
              </a:rPr>
              <a:t>Makes meaningful links between areas of knowledge across the curriculum and the major issues of our time</a:t>
            </a:r>
          </a:p>
          <a:p>
            <a:pPr marL="285750" indent="-285750">
              <a:buFont typeface="Arial" panose="020B0604020202020204" pitchFamily="34" charset="0"/>
              <a:buChar char="•"/>
            </a:pPr>
            <a:r>
              <a:rPr lang="en-GB" sz="1200" dirty="0">
                <a:latin typeface="Century Gothic" panose="020B0502020202020204" pitchFamily="34" charset="0"/>
              </a:rPr>
              <a:t>Has a local, national and international dimension</a:t>
            </a:r>
          </a:p>
          <a:p>
            <a:pPr marL="285750" indent="-285750">
              <a:buFont typeface="Arial" panose="020B0604020202020204" pitchFamily="34" charset="0"/>
              <a:buChar char="•"/>
            </a:pPr>
            <a:r>
              <a:rPr lang="en-GB" sz="1200" dirty="0">
                <a:latin typeface="Century Gothic" panose="020B0502020202020204" pitchFamily="34" charset="0"/>
              </a:rPr>
              <a:t>Develops high expectations in the children – positive presentation</a:t>
            </a:r>
          </a:p>
          <a:p>
            <a:pPr marL="285750" indent="-285750">
              <a:buFont typeface="Arial" panose="020B0604020202020204" pitchFamily="34" charset="0"/>
              <a:buChar char="•"/>
            </a:pPr>
            <a:r>
              <a:rPr lang="en-GB" sz="1200" dirty="0">
                <a:latin typeface="Century Gothic" panose="020B0502020202020204" pitchFamily="34" charset="0"/>
              </a:rPr>
              <a:t>Topic based – with immersive learning opportunities where possible </a:t>
            </a:r>
          </a:p>
        </p:txBody>
      </p:sp>
      <p:sp>
        <p:nvSpPr>
          <p:cNvPr id="4" name="Slide Number Placeholder 3"/>
          <p:cNvSpPr>
            <a:spLocks noGrp="1"/>
          </p:cNvSpPr>
          <p:nvPr>
            <p:ph type="sldNum" sz="quarter" idx="10"/>
          </p:nvPr>
        </p:nvSpPr>
        <p:spPr/>
        <p:txBody>
          <a:bodyPr/>
          <a:lstStyle/>
          <a:p>
            <a:fld id="{15B2A2AE-0A09-4B3E-897F-D78E5AB46220}" type="slidenum">
              <a:rPr lang="en-GB" smtClean="0"/>
              <a:t>6</a:t>
            </a:fld>
            <a:endParaRPr lang="en-GB"/>
          </a:p>
        </p:txBody>
      </p:sp>
    </p:spTree>
    <p:extLst>
      <p:ext uri="{BB962C8B-B14F-4D97-AF65-F5344CB8AC3E}">
        <p14:creationId xmlns:p14="http://schemas.microsoft.com/office/powerpoint/2010/main" val="5123005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GB" sz="1200" dirty="0">
                <a:latin typeface="Century Gothic" panose="020B0502020202020204" pitchFamily="34" charset="0"/>
              </a:rPr>
              <a:t>Is underpinned by aims, values of ‘a Fair Oak Learner’ and purpose for learning</a:t>
            </a:r>
          </a:p>
          <a:p>
            <a:pPr marL="285750" indent="-285750">
              <a:buFont typeface="Arial" panose="020B0604020202020204" pitchFamily="34" charset="0"/>
              <a:buChar char="•"/>
            </a:pPr>
            <a:r>
              <a:rPr lang="en-GB" sz="1200" dirty="0">
                <a:latin typeface="Century Gothic" panose="020B0502020202020204" pitchFamily="34" charset="0"/>
              </a:rPr>
              <a:t>Develops the whole person – knowledge, skills, understanding and attitudes</a:t>
            </a:r>
          </a:p>
          <a:p>
            <a:pPr marL="285750" indent="-285750">
              <a:buFont typeface="Arial" panose="020B0604020202020204" pitchFamily="34" charset="0"/>
              <a:buChar char="•"/>
            </a:pPr>
            <a:r>
              <a:rPr lang="en-GB" sz="1200" dirty="0">
                <a:latin typeface="Century Gothic" panose="020B0502020202020204" pitchFamily="34" charset="0"/>
              </a:rPr>
              <a:t>Is broad, balance and has clear progression in subject knowledge and skills</a:t>
            </a:r>
          </a:p>
          <a:p>
            <a:pPr marL="285750" indent="-285750">
              <a:buFont typeface="Arial" panose="020B0604020202020204" pitchFamily="34" charset="0"/>
              <a:buChar char="•"/>
            </a:pPr>
            <a:r>
              <a:rPr lang="en-GB" sz="1200" dirty="0">
                <a:latin typeface="Century Gothic" panose="020B0502020202020204" pitchFamily="34" charset="0"/>
              </a:rPr>
              <a:t>Is filled with rich first-hand purposeful experiences</a:t>
            </a:r>
          </a:p>
          <a:p>
            <a:pPr marL="285750" indent="-285750">
              <a:buFont typeface="Arial" panose="020B0604020202020204" pitchFamily="34" charset="0"/>
              <a:buChar char="•"/>
            </a:pPr>
            <a:r>
              <a:rPr lang="en-GB" sz="1200" dirty="0">
                <a:latin typeface="Century Gothic" panose="020B0502020202020204" pitchFamily="34" charset="0"/>
              </a:rPr>
              <a:t>Is flexible and responsive to individual needs and interests</a:t>
            </a:r>
          </a:p>
          <a:p>
            <a:pPr marL="285750" indent="-285750">
              <a:buFont typeface="Arial" panose="020B0604020202020204" pitchFamily="34" charset="0"/>
              <a:buChar char="•"/>
            </a:pPr>
            <a:r>
              <a:rPr lang="en-GB" sz="1200" dirty="0">
                <a:latin typeface="Century Gothic" panose="020B0502020202020204" pitchFamily="34" charset="0"/>
              </a:rPr>
              <a:t>Has an eye on the future and the needs of future citizens</a:t>
            </a:r>
          </a:p>
          <a:p>
            <a:pPr marL="285750" indent="-285750">
              <a:buFont typeface="Arial" panose="020B0604020202020204" pitchFamily="34" charset="0"/>
              <a:buChar char="•"/>
            </a:pPr>
            <a:r>
              <a:rPr lang="en-GB" sz="1200" dirty="0">
                <a:latin typeface="Century Gothic" panose="020B0502020202020204" pitchFamily="34" charset="0"/>
              </a:rPr>
              <a:t>Encourages the use of environments and expertise beyond the classroom</a:t>
            </a:r>
          </a:p>
          <a:p>
            <a:pPr marL="285750" indent="-285750">
              <a:buFont typeface="Arial" panose="020B0604020202020204" pitchFamily="34" charset="0"/>
              <a:buChar char="•"/>
            </a:pPr>
            <a:r>
              <a:rPr lang="en-GB" sz="1200" dirty="0">
                <a:latin typeface="Century Gothic" panose="020B0502020202020204" pitchFamily="34" charset="0"/>
              </a:rPr>
              <a:t>Makes meaningful links between areas of knowledge across the curriculum and the major issues of our time</a:t>
            </a:r>
          </a:p>
          <a:p>
            <a:pPr marL="285750" indent="-285750">
              <a:buFont typeface="Arial" panose="020B0604020202020204" pitchFamily="34" charset="0"/>
              <a:buChar char="•"/>
            </a:pPr>
            <a:r>
              <a:rPr lang="en-GB" sz="1200" dirty="0">
                <a:latin typeface="Century Gothic" panose="020B0502020202020204" pitchFamily="34" charset="0"/>
              </a:rPr>
              <a:t>Has a local, national and international dimension</a:t>
            </a:r>
          </a:p>
          <a:p>
            <a:pPr marL="285750" indent="-285750">
              <a:buFont typeface="Arial" panose="020B0604020202020204" pitchFamily="34" charset="0"/>
              <a:buChar char="•"/>
            </a:pPr>
            <a:r>
              <a:rPr lang="en-GB" sz="1200" dirty="0">
                <a:latin typeface="Century Gothic" panose="020B0502020202020204" pitchFamily="34" charset="0"/>
              </a:rPr>
              <a:t>Develops high expectations in the children – positive presentation</a:t>
            </a:r>
          </a:p>
          <a:p>
            <a:pPr marL="285750" indent="-285750">
              <a:buFont typeface="Arial" panose="020B0604020202020204" pitchFamily="34" charset="0"/>
              <a:buChar char="•"/>
            </a:pPr>
            <a:r>
              <a:rPr lang="en-GB" sz="1200" dirty="0">
                <a:latin typeface="Century Gothic" panose="020B0502020202020204" pitchFamily="34" charset="0"/>
              </a:rPr>
              <a:t>Topic based – with immersive learning opportunities where possible </a:t>
            </a:r>
          </a:p>
        </p:txBody>
      </p:sp>
      <p:sp>
        <p:nvSpPr>
          <p:cNvPr id="4" name="Slide Number Placeholder 3"/>
          <p:cNvSpPr>
            <a:spLocks noGrp="1"/>
          </p:cNvSpPr>
          <p:nvPr>
            <p:ph type="sldNum" sz="quarter" idx="10"/>
          </p:nvPr>
        </p:nvSpPr>
        <p:spPr/>
        <p:txBody>
          <a:bodyPr/>
          <a:lstStyle/>
          <a:p>
            <a:fld id="{15B2A2AE-0A09-4B3E-897F-D78E5AB46220}" type="slidenum">
              <a:rPr lang="en-GB" smtClean="0"/>
              <a:t>7</a:t>
            </a:fld>
            <a:endParaRPr lang="en-GB"/>
          </a:p>
        </p:txBody>
      </p:sp>
    </p:spTree>
    <p:extLst>
      <p:ext uri="{BB962C8B-B14F-4D97-AF65-F5344CB8AC3E}">
        <p14:creationId xmlns:p14="http://schemas.microsoft.com/office/powerpoint/2010/main" val="21956788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GB" sz="1200" dirty="0">
                <a:latin typeface="Century Gothic" panose="020B0502020202020204" pitchFamily="34" charset="0"/>
              </a:rPr>
              <a:t>Is underpinned by aims, values of ‘a Fair Oak Learner’ and purpose for learning</a:t>
            </a:r>
          </a:p>
          <a:p>
            <a:pPr marL="285750" indent="-285750">
              <a:buFont typeface="Arial" panose="020B0604020202020204" pitchFamily="34" charset="0"/>
              <a:buChar char="•"/>
            </a:pPr>
            <a:r>
              <a:rPr lang="en-GB" sz="1200" dirty="0">
                <a:latin typeface="Century Gothic" panose="020B0502020202020204" pitchFamily="34" charset="0"/>
              </a:rPr>
              <a:t>Develops the whole person – knowledge, skills, understanding and attitudes</a:t>
            </a:r>
          </a:p>
          <a:p>
            <a:pPr marL="285750" indent="-285750">
              <a:buFont typeface="Arial" panose="020B0604020202020204" pitchFamily="34" charset="0"/>
              <a:buChar char="•"/>
            </a:pPr>
            <a:r>
              <a:rPr lang="en-GB" sz="1200" dirty="0">
                <a:latin typeface="Century Gothic" panose="020B0502020202020204" pitchFamily="34" charset="0"/>
              </a:rPr>
              <a:t>Is broad, balance and has clear progression in subject knowledge and skills</a:t>
            </a:r>
          </a:p>
          <a:p>
            <a:pPr marL="285750" indent="-285750">
              <a:buFont typeface="Arial" panose="020B0604020202020204" pitchFamily="34" charset="0"/>
              <a:buChar char="•"/>
            </a:pPr>
            <a:r>
              <a:rPr lang="en-GB" sz="1200" dirty="0">
                <a:latin typeface="Century Gothic" panose="020B0502020202020204" pitchFamily="34" charset="0"/>
              </a:rPr>
              <a:t>Is filled with rich first-hand purposeful experiences</a:t>
            </a:r>
          </a:p>
          <a:p>
            <a:pPr marL="285750" indent="-285750">
              <a:buFont typeface="Arial" panose="020B0604020202020204" pitchFamily="34" charset="0"/>
              <a:buChar char="•"/>
            </a:pPr>
            <a:r>
              <a:rPr lang="en-GB" sz="1200" dirty="0">
                <a:latin typeface="Century Gothic" panose="020B0502020202020204" pitchFamily="34" charset="0"/>
              </a:rPr>
              <a:t>Is flexible and responsive to individual needs and interests</a:t>
            </a:r>
          </a:p>
          <a:p>
            <a:pPr marL="285750" indent="-285750">
              <a:buFont typeface="Arial" panose="020B0604020202020204" pitchFamily="34" charset="0"/>
              <a:buChar char="•"/>
            </a:pPr>
            <a:r>
              <a:rPr lang="en-GB" sz="1200" dirty="0">
                <a:latin typeface="Century Gothic" panose="020B0502020202020204" pitchFamily="34" charset="0"/>
              </a:rPr>
              <a:t>Has an eye on the future and the needs of future citizens</a:t>
            </a:r>
          </a:p>
          <a:p>
            <a:pPr marL="285750" indent="-285750">
              <a:buFont typeface="Arial" panose="020B0604020202020204" pitchFamily="34" charset="0"/>
              <a:buChar char="•"/>
            </a:pPr>
            <a:r>
              <a:rPr lang="en-GB" sz="1200" dirty="0">
                <a:latin typeface="Century Gothic" panose="020B0502020202020204" pitchFamily="34" charset="0"/>
              </a:rPr>
              <a:t>Encourages the use of environments and expertise beyond the classroom</a:t>
            </a:r>
          </a:p>
          <a:p>
            <a:pPr marL="285750" indent="-285750">
              <a:buFont typeface="Arial" panose="020B0604020202020204" pitchFamily="34" charset="0"/>
              <a:buChar char="•"/>
            </a:pPr>
            <a:r>
              <a:rPr lang="en-GB" sz="1200" dirty="0">
                <a:latin typeface="Century Gothic" panose="020B0502020202020204" pitchFamily="34" charset="0"/>
              </a:rPr>
              <a:t>Makes meaningful links between areas of knowledge across the curriculum and the major issues of our time</a:t>
            </a:r>
          </a:p>
          <a:p>
            <a:pPr marL="285750" indent="-285750">
              <a:buFont typeface="Arial" panose="020B0604020202020204" pitchFamily="34" charset="0"/>
              <a:buChar char="•"/>
            </a:pPr>
            <a:r>
              <a:rPr lang="en-GB" sz="1200" dirty="0">
                <a:latin typeface="Century Gothic" panose="020B0502020202020204" pitchFamily="34" charset="0"/>
              </a:rPr>
              <a:t>Has a local, national and international dimension</a:t>
            </a:r>
          </a:p>
          <a:p>
            <a:pPr marL="285750" indent="-285750">
              <a:buFont typeface="Arial" panose="020B0604020202020204" pitchFamily="34" charset="0"/>
              <a:buChar char="•"/>
            </a:pPr>
            <a:r>
              <a:rPr lang="en-GB" sz="1200" dirty="0">
                <a:latin typeface="Century Gothic" panose="020B0502020202020204" pitchFamily="34" charset="0"/>
              </a:rPr>
              <a:t>Develops high expectations in the children – positive presentation</a:t>
            </a:r>
          </a:p>
          <a:p>
            <a:pPr marL="285750" indent="-285750">
              <a:buFont typeface="Arial" panose="020B0604020202020204" pitchFamily="34" charset="0"/>
              <a:buChar char="•"/>
            </a:pPr>
            <a:r>
              <a:rPr lang="en-GB" sz="1200" dirty="0">
                <a:latin typeface="Century Gothic" panose="020B0502020202020204" pitchFamily="34" charset="0"/>
              </a:rPr>
              <a:t>Topic based – with immersive learning opportunities where possible </a:t>
            </a:r>
          </a:p>
        </p:txBody>
      </p:sp>
      <p:sp>
        <p:nvSpPr>
          <p:cNvPr id="4" name="Slide Number Placeholder 3"/>
          <p:cNvSpPr>
            <a:spLocks noGrp="1"/>
          </p:cNvSpPr>
          <p:nvPr>
            <p:ph type="sldNum" sz="quarter" idx="10"/>
          </p:nvPr>
        </p:nvSpPr>
        <p:spPr/>
        <p:txBody>
          <a:bodyPr/>
          <a:lstStyle/>
          <a:p>
            <a:fld id="{15B2A2AE-0A09-4B3E-897F-D78E5AB46220}" type="slidenum">
              <a:rPr lang="en-GB" smtClean="0"/>
              <a:t>8</a:t>
            </a:fld>
            <a:endParaRPr lang="en-GB"/>
          </a:p>
        </p:txBody>
      </p:sp>
    </p:spTree>
    <p:extLst>
      <p:ext uri="{BB962C8B-B14F-4D97-AF65-F5344CB8AC3E}">
        <p14:creationId xmlns:p14="http://schemas.microsoft.com/office/powerpoint/2010/main" val="5750753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9398594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15B2A2AE-0A09-4B3E-897F-D78E5AB46220}" type="slidenum">
              <a:rPr lang="en-GB" smtClean="0"/>
              <a:t>12</a:t>
            </a:fld>
            <a:endParaRPr lang="en-GB"/>
          </a:p>
        </p:txBody>
      </p:sp>
    </p:spTree>
    <p:extLst>
      <p:ext uri="{BB962C8B-B14F-4D97-AF65-F5344CB8AC3E}">
        <p14:creationId xmlns:p14="http://schemas.microsoft.com/office/powerpoint/2010/main" val="6035151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41717210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36651113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15B2A2AE-0A09-4B3E-897F-D78E5AB46220}" type="slidenum">
              <a:rPr lang="en-GB" smtClean="0"/>
              <a:t>17</a:t>
            </a:fld>
            <a:endParaRPr lang="en-GB"/>
          </a:p>
        </p:txBody>
      </p:sp>
    </p:spTree>
    <p:extLst>
      <p:ext uri="{BB962C8B-B14F-4D97-AF65-F5344CB8AC3E}">
        <p14:creationId xmlns:p14="http://schemas.microsoft.com/office/powerpoint/2010/main" val="11456866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15B2A2AE-0A09-4B3E-897F-D78E5AB46220}" type="slidenum">
              <a:rPr lang="en-GB" smtClean="0"/>
              <a:t>18</a:t>
            </a:fld>
            <a:endParaRPr lang="en-GB"/>
          </a:p>
        </p:txBody>
      </p:sp>
    </p:spTree>
    <p:extLst>
      <p:ext uri="{BB962C8B-B14F-4D97-AF65-F5344CB8AC3E}">
        <p14:creationId xmlns:p14="http://schemas.microsoft.com/office/powerpoint/2010/main" val="482190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1571298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228332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5132" y="2059012"/>
            <a:ext cx="9146751"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p:cNvSpPr>
            <a:spLocks noGrp="1"/>
          </p:cNvSpPr>
          <p:nvPr>
            <p:ph type="ctrTitle"/>
          </p:nvPr>
        </p:nvSpPr>
        <p:spPr>
          <a:xfrm>
            <a:off x="274319" y="2166365"/>
            <a:ext cx="8603674" cy="1739347"/>
          </a:xfrm>
        </p:spPr>
        <p:txBody>
          <a:bodyPr tIns="45720" bIns="45720" anchor="ctr">
            <a:normAutofit/>
          </a:bodyPr>
          <a:lstStyle>
            <a:lvl1pPr algn="ctr">
              <a:lnSpc>
                <a:spcPct val="80000"/>
              </a:lnSpc>
              <a:defRPr sz="6000" spc="0" baseline="0"/>
            </a:lvl1pPr>
          </a:lstStyle>
          <a:p>
            <a:r>
              <a:rPr lang="en-US"/>
              <a:t>Click to edit Master title style</a:t>
            </a:r>
            <a:endParaRPr lang="en-US" dirty="0"/>
          </a:p>
        </p:txBody>
      </p:sp>
      <p:sp>
        <p:nvSpPr>
          <p:cNvPr id="3" name="Subtitle 2"/>
          <p:cNvSpPr>
            <a:spLocks noGrp="1"/>
          </p:cNvSpPr>
          <p:nvPr>
            <p:ph type="subTitle" idx="1"/>
          </p:nvPr>
        </p:nvSpPr>
        <p:spPr>
          <a:xfrm>
            <a:off x="1143000" y="3970315"/>
            <a:ext cx="6858000" cy="1309255"/>
          </a:xfrm>
        </p:spPr>
        <p:txBody>
          <a:bodyPr>
            <a:normAutofit/>
          </a:bodyPr>
          <a:lstStyle>
            <a:lvl1pPr marL="0" indent="0" algn="ctr">
              <a:buNone/>
              <a:defRPr sz="2000"/>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3659A76-03F6-4C6B-B190-1F42B6E9B13E}" type="datetime1">
              <a:rPr lang="en-GB" smtClean="0"/>
              <a:t>03/09/2026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1D6AF72-700F-42F1-82FC-3B70EB7BBE30}" type="slidenum">
              <a:rPr lang="en-GB" smtClean="0"/>
              <a:t>‹#›</a:t>
            </a:fld>
            <a:endParaRPr lang="en-GB"/>
          </a:p>
        </p:txBody>
      </p:sp>
    </p:spTree>
    <p:extLst>
      <p:ext uri="{BB962C8B-B14F-4D97-AF65-F5344CB8AC3E}">
        <p14:creationId xmlns:p14="http://schemas.microsoft.com/office/powerpoint/2010/main" val="8752126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2D72683-6B6C-442D-AC61-2A1BC439E78D}" type="datetime1">
              <a:rPr lang="en-GB" smtClean="0"/>
              <a:t>03/09/2026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1D6AF72-700F-42F1-82FC-3B70EB7BBE30}" type="slidenum">
              <a:rPr lang="en-GB" smtClean="0"/>
              <a:t>‹#›</a:t>
            </a:fld>
            <a:endParaRPr lang="en-GB"/>
          </a:p>
        </p:txBody>
      </p:sp>
    </p:spTree>
    <p:extLst>
      <p:ext uri="{BB962C8B-B14F-4D97-AF65-F5344CB8AC3E}">
        <p14:creationId xmlns:p14="http://schemas.microsoft.com/office/powerpoint/2010/main" val="28360380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7" name="Rectangle 6"/>
          <p:cNvSpPr/>
          <p:nvPr/>
        </p:nvSpPr>
        <p:spPr>
          <a:xfrm>
            <a:off x="-5132" y="2059012"/>
            <a:ext cx="9146751"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24893" y="2208879"/>
            <a:ext cx="7886700" cy="1676400"/>
          </a:xfrm>
        </p:spPr>
        <p:txBody>
          <a:bodyPr anchor="ctr">
            <a:noAutofit/>
          </a:bodyPr>
          <a:lstStyle>
            <a:lvl1pPr algn="ctr">
              <a:lnSpc>
                <a:spcPct val="80000"/>
              </a:lnSpc>
              <a:defRPr sz="6000" b="0" spc="0" baseline="0">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624893" y="3984400"/>
            <a:ext cx="7886700" cy="1174639"/>
          </a:xfrm>
        </p:spPr>
        <p:txBody>
          <a:bodyPr anchor="t">
            <a:normAutofit/>
          </a:bodyPr>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tx2"/>
                </a:solidFill>
              </a:defRPr>
            </a:lvl1pPr>
          </a:lstStyle>
          <a:p>
            <a:fld id="{32C906C7-B2C2-4B31-B01C-1A2D36A63A3B}" type="datetime1">
              <a:rPr lang="en-GB" smtClean="0"/>
              <a:t>03/09/2026</a:t>
            </a:fld>
            <a:endParaRPr lang="en-GB"/>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GB"/>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91D6AF72-700F-42F1-82FC-3B70EB7BBE30}" type="slidenum">
              <a:rPr lang="en-GB" smtClean="0"/>
              <a:t>‹#›</a:t>
            </a:fld>
            <a:endParaRPr lang="en-GB"/>
          </a:p>
        </p:txBody>
      </p:sp>
    </p:spTree>
    <p:extLst>
      <p:ext uri="{BB962C8B-B14F-4D97-AF65-F5344CB8AC3E}">
        <p14:creationId xmlns:p14="http://schemas.microsoft.com/office/powerpoint/2010/main" val="4082819787"/>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797" y="2011680"/>
            <a:ext cx="365760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800600" y="2011680"/>
            <a:ext cx="365760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492BD71-40A4-42F6-9EDC-CF18F9363694}" type="datetime1">
              <a:rPr lang="en-GB" smtClean="0"/>
              <a:t>03/09/2026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1D6AF72-700F-42F1-82FC-3B70EB7BBE30}" type="slidenum">
              <a:rPr lang="en-GB" smtClean="0"/>
              <a:t>‹#›</a:t>
            </a:fld>
            <a:endParaRPr lang="en-GB"/>
          </a:p>
        </p:txBody>
      </p:sp>
    </p:spTree>
    <p:extLst>
      <p:ext uri="{BB962C8B-B14F-4D97-AF65-F5344CB8AC3E}">
        <p14:creationId xmlns:p14="http://schemas.microsoft.com/office/powerpoint/2010/main" val="14246593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685800" y="1913470"/>
            <a:ext cx="3657600" cy="743094"/>
          </a:xfrm>
        </p:spPr>
        <p:txBody>
          <a:bodyPr anchor="ctr">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2656566"/>
            <a:ext cx="365760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00428" y="1913470"/>
            <a:ext cx="3657600" cy="743094"/>
          </a:xfrm>
        </p:spPr>
        <p:txBody>
          <a:bodyPr anchor="ctr">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00428" y="2656564"/>
            <a:ext cx="365760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4B00197-64CD-4119-BC6D-AFF750705613}" type="datetime1">
              <a:rPr lang="en-GB" smtClean="0"/>
              <a:t>03/09/2026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1D6AF72-700F-42F1-82FC-3B70EB7BBE30}" type="slidenum">
              <a:rPr lang="en-GB" smtClean="0"/>
              <a:t>‹#›</a:t>
            </a:fld>
            <a:endParaRPr lang="en-GB"/>
          </a:p>
        </p:txBody>
      </p:sp>
    </p:spTree>
    <p:extLst>
      <p:ext uri="{BB962C8B-B14F-4D97-AF65-F5344CB8AC3E}">
        <p14:creationId xmlns:p14="http://schemas.microsoft.com/office/powerpoint/2010/main" val="24906734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B78D3C3-A3B4-41A3-ADDF-D77F5E389CB5}" type="datetime1">
              <a:rPr lang="en-GB" smtClean="0"/>
              <a:t>03/09/2026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1D6AF72-700F-42F1-82FC-3B70EB7BBE30}" type="slidenum">
              <a:rPr lang="en-GB" smtClean="0"/>
              <a:t>‹#›</a:t>
            </a:fld>
            <a:endParaRPr lang="en-GB"/>
          </a:p>
        </p:txBody>
      </p:sp>
    </p:spTree>
    <p:extLst>
      <p:ext uri="{BB962C8B-B14F-4D97-AF65-F5344CB8AC3E}">
        <p14:creationId xmlns:p14="http://schemas.microsoft.com/office/powerpoint/2010/main" val="5351108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099FD2-9704-4369-BE10-7BB3438FE5F8}" type="datetime1">
              <a:rPr lang="en-GB" smtClean="0"/>
              <a:t>03/09/2026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1D6AF72-700F-42F1-82FC-3B70EB7BBE30}" type="slidenum">
              <a:rPr lang="en-GB" smtClean="0"/>
              <a:t>‹#›</a:t>
            </a:fld>
            <a:endParaRPr lang="en-GB"/>
          </a:p>
        </p:txBody>
      </p:sp>
    </p:spTree>
    <p:extLst>
      <p:ext uri="{BB962C8B-B14F-4D97-AF65-F5344CB8AC3E}">
        <p14:creationId xmlns:p14="http://schemas.microsoft.com/office/powerpoint/2010/main" val="26810655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685800" y="2148840"/>
            <a:ext cx="4572000" cy="38404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892568" y="2147487"/>
            <a:ext cx="2560320" cy="3432319"/>
          </a:xfrm>
        </p:spPr>
        <p:txBody>
          <a:bodyPr>
            <a:normAutofit/>
          </a:bodyPr>
          <a:lstStyle>
            <a:lvl1pPr marL="0" indent="0">
              <a:lnSpc>
                <a:spcPct val="95000"/>
              </a:lnSpc>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4ED8F0F-C449-473E-8A9E-6B5371C45695}" type="datetime1">
              <a:rPr lang="en-GB" smtClean="0"/>
              <a:t>03/09/2026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1D6AF72-700F-42F1-82FC-3B70EB7BBE30}" type="slidenum">
              <a:rPr lang="en-GB" smtClean="0"/>
              <a:t>‹#›</a:t>
            </a:fld>
            <a:endParaRPr lang="en-GB"/>
          </a:p>
        </p:txBody>
      </p:sp>
    </p:spTree>
    <p:extLst>
      <p:ext uri="{BB962C8B-B14F-4D97-AF65-F5344CB8AC3E}">
        <p14:creationId xmlns:p14="http://schemas.microsoft.com/office/powerpoint/2010/main" val="7149588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Picture Placeholder 2"/>
          <p:cNvSpPr>
            <a:spLocks noGrp="1" noChangeAspect="1"/>
          </p:cNvSpPr>
          <p:nvPr>
            <p:ph type="pic" idx="1"/>
          </p:nvPr>
        </p:nvSpPr>
        <p:spPr>
          <a:xfrm>
            <a:off x="685800" y="2211494"/>
            <a:ext cx="4754880" cy="3840480"/>
          </a:xfrm>
          <a:solidFill>
            <a:schemeClr val="tx2">
              <a:lumMod val="60000"/>
              <a:lumOff val="40000"/>
            </a:schemeClr>
          </a:solidFill>
        </p:spPr>
        <p:txBody>
          <a:bodyPr tIns="365760" anchor="t"/>
          <a:lstStyle>
            <a:lvl1pPr marL="0" indent="0" algn="ctr">
              <a:buNone/>
              <a:defRPr sz="3200">
                <a:solidFill>
                  <a:schemeClr val="tx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885351" y="2150621"/>
            <a:ext cx="2560320" cy="3429000"/>
          </a:xfrm>
        </p:spPr>
        <p:txBody>
          <a:bodyPr>
            <a:normAutofit/>
          </a:bodyPr>
          <a:lstStyle>
            <a:lvl1pPr marL="0" indent="0">
              <a:lnSpc>
                <a:spcPct val="95000"/>
              </a:lnSpc>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8326AE2-EC34-42F0-B155-56A9AF93ECAC}" type="datetime1">
              <a:rPr lang="en-GB" smtClean="0"/>
              <a:t>03/09/2026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1D6AF72-700F-42F1-82FC-3B70EB7BBE30}" type="slidenum">
              <a:rPr lang="en-GB" smtClean="0"/>
              <a:t>‹#›</a:t>
            </a:fld>
            <a:endParaRPr lang="en-GB"/>
          </a:p>
        </p:txBody>
      </p:sp>
    </p:spTree>
    <p:extLst>
      <p:ext uri="{BB962C8B-B14F-4D97-AF65-F5344CB8AC3E}">
        <p14:creationId xmlns:p14="http://schemas.microsoft.com/office/powerpoint/2010/main" val="39570065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39B167D-032A-4BF1-A659-70B41C68FCF2}" type="datetime1">
              <a:rPr lang="en-GB" smtClean="0"/>
              <a:t>03/09/2026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1D6AF72-700F-42F1-82FC-3B70EB7BBE30}" type="slidenum">
              <a:rPr lang="en-GB" smtClean="0"/>
              <a:t>‹#›</a:t>
            </a:fld>
            <a:endParaRPr lang="en-GB"/>
          </a:p>
        </p:txBody>
      </p:sp>
    </p:spTree>
    <p:extLst>
      <p:ext uri="{BB962C8B-B14F-4D97-AF65-F5344CB8AC3E}">
        <p14:creationId xmlns:p14="http://schemas.microsoft.com/office/powerpoint/2010/main" val="30425152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6764484" y="0"/>
            <a:ext cx="20574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870468" y="609600"/>
            <a:ext cx="1801785" cy="5638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609600"/>
            <a:ext cx="5979968"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422855"/>
            <a:ext cx="2057397" cy="365125"/>
          </a:xfrm>
        </p:spPr>
        <p:txBody>
          <a:bodyPr/>
          <a:lstStyle/>
          <a:p>
            <a:fld id="{43517A38-1E3E-4614-A316-48B1BD528A4A}" type="datetime1">
              <a:rPr lang="en-GB" smtClean="0"/>
              <a:t>03/09/2026</a:t>
            </a:fld>
            <a:endParaRPr lang="en-GB"/>
          </a:p>
        </p:txBody>
      </p:sp>
      <p:sp>
        <p:nvSpPr>
          <p:cNvPr id="5" name="Footer Placeholder 4"/>
          <p:cNvSpPr>
            <a:spLocks noGrp="1"/>
          </p:cNvSpPr>
          <p:nvPr>
            <p:ph type="ftr" sz="quarter" idx="11"/>
          </p:nvPr>
        </p:nvSpPr>
        <p:spPr>
          <a:xfrm>
            <a:off x="2832102" y="6422855"/>
            <a:ext cx="3209752" cy="365125"/>
          </a:xfrm>
        </p:spPr>
        <p:txBody>
          <a:bodyPr/>
          <a:lstStyle/>
          <a:p>
            <a:endParaRPr lang="en-GB"/>
          </a:p>
        </p:txBody>
      </p:sp>
      <p:sp>
        <p:nvSpPr>
          <p:cNvPr id="6" name="Slide Number Placeholder 5"/>
          <p:cNvSpPr>
            <a:spLocks noGrp="1"/>
          </p:cNvSpPr>
          <p:nvPr>
            <p:ph type="sldNum" sz="quarter" idx="12"/>
          </p:nvPr>
        </p:nvSpPr>
        <p:spPr>
          <a:xfrm>
            <a:off x="6054787" y="6422855"/>
            <a:ext cx="659819" cy="365125"/>
          </a:xfrm>
        </p:spPr>
        <p:txBody>
          <a:bodyPr/>
          <a:lstStyle/>
          <a:p>
            <a:fld id="{91D6AF72-700F-42F1-82FC-3B70EB7BBE30}" type="slidenum">
              <a:rPr lang="en-GB" smtClean="0"/>
              <a:t>‹#›</a:t>
            </a:fld>
            <a:endParaRPr lang="en-GB"/>
          </a:p>
        </p:txBody>
      </p:sp>
    </p:spTree>
    <p:extLst>
      <p:ext uri="{BB962C8B-B14F-4D97-AF65-F5344CB8AC3E}">
        <p14:creationId xmlns:p14="http://schemas.microsoft.com/office/powerpoint/2010/main" val="15659736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362" y="176109"/>
            <a:ext cx="9141714"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Placeholder 1"/>
          <p:cNvSpPr>
            <a:spLocks noGrp="1"/>
          </p:cNvSpPr>
          <p:nvPr>
            <p:ph type="title"/>
          </p:nvPr>
        </p:nvSpPr>
        <p:spPr>
          <a:xfrm>
            <a:off x="685019" y="284176"/>
            <a:ext cx="7772400" cy="15087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019" y="2011680"/>
            <a:ext cx="7772400" cy="420624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1557" y="6422855"/>
            <a:ext cx="2595043" cy="365125"/>
          </a:xfrm>
          <a:prstGeom prst="rect">
            <a:avLst/>
          </a:prstGeom>
        </p:spPr>
        <p:txBody>
          <a:bodyPr vert="horz" lIns="91440" tIns="45720" rIns="45720" bIns="45720" rtlCol="0" anchor="ctr"/>
          <a:lstStyle>
            <a:lvl1pPr algn="l">
              <a:defRPr sz="1050">
                <a:solidFill>
                  <a:schemeClr val="tx1"/>
                </a:solidFill>
              </a:defRPr>
            </a:lvl1pPr>
          </a:lstStyle>
          <a:p>
            <a:fld id="{8526A0C6-F2D3-4627-8479-55F76AB9062F}" type="datetime1">
              <a:rPr lang="en-GB" smtClean="0"/>
              <a:t>03/09/2026</a:t>
            </a:fld>
            <a:endParaRPr lang="en-GB"/>
          </a:p>
        </p:txBody>
      </p:sp>
      <p:sp>
        <p:nvSpPr>
          <p:cNvPr id="5" name="Footer Placeholder 4"/>
          <p:cNvSpPr>
            <a:spLocks noGrp="1"/>
          </p:cNvSpPr>
          <p:nvPr>
            <p:ph type="ftr" sz="quarter" idx="3"/>
          </p:nvPr>
        </p:nvSpPr>
        <p:spPr>
          <a:xfrm>
            <a:off x="4191000" y="6422855"/>
            <a:ext cx="4060627" cy="365125"/>
          </a:xfrm>
          <a:prstGeom prst="rect">
            <a:avLst/>
          </a:prstGeom>
        </p:spPr>
        <p:txBody>
          <a:bodyPr vert="horz" lIns="91440" tIns="45720" rIns="91440" bIns="45720" rtlCol="0" anchor="ctr"/>
          <a:lstStyle>
            <a:lvl1pPr algn="r">
              <a:defRPr sz="1050">
                <a:solidFill>
                  <a:schemeClr val="tx1"/>
                </a:solidFill>
              </a:defRPr>
            </a:lvl1pPr>
          </a:lstStyle>
          <a:p>
            <a:endParaRPr lang="en-GB"/>
          </a:p>
        </p:txBody>
      </p:sp>
      <p:sp>
        <p:nvSpPr>
          <p:cNvPr id="6" name="Slide Number Placeholder 5"/>
          <p:cNvSpPr>
            <a:spLocks noGrp="1"/>
          </p:cNvSpPr>
          <p:nvPr>
            <p:ph type="sldNum" sz="quarter" idx="4"/>
          </p:nvPr>
        </p:nvSpPr>
        <p:spPr>
          <a:xfrm>
            <a:off x="8265139" y="6422855"/>
            <a:ext cx="709698" cy="365125"/>
          </a:xfrm>
          <a:prstGeom prst="rect">
            <a:avLst/>
          </a:prstGeom>
        </p:spPr>
        <p:txBody>
          <a:bodyPr vert="horz" lIns="45720" tIns="45720" rIns="91440" bIns="45720" rtlCol="0" anchor="ctr"/>
          <a:lstStyle>
            <a:lvl1pPr algn="l">
              <a:defRPr sz="1200" b="0">
                <a:solidFill>
                  <a:schemeClr val="tx1"/>
                </a:solidFill>
              </a:defRPr>
            </a:lvl1pPr>
          </a:lstStyle>
          <a:p>
            <a:fld id="{91D6AF72-700F-42F1-82FC-3B70EB7BBE30}" type="slidenum">
              <a:rPr lang="en-GB" smtClean="0"/>
              <a:t>‹#›</a:t>
            </a:fld>
            <a:endParaRPr lang="en-GB"/>
          </a:p>
        </p:txBody>
      </p:sp>
    </p:spTree>
    <p:extLst>
      <p:ext uri="{BB962C8B-B14F-4D97-AF65-F5344CB8AC3E}">
        <p14:creationId xmlns:p14="http://schemas.microsoft.com/office/powerpoint/2010/main" val="633585487"/>
      </p:ext>
    </p:extLst>
  </p:cSld>
  <p:clrMap bg1="dk1" tx1="lt1" bg2="dk2" tx2="lt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Lst>
  <p:hf sldNum="0" hdr="0" ftr="0" dt="0"/>
  <p:txStyles>
    <p:title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p:titleStyle>
    <p:body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2.sv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4B3A732-BD30-43B3-B22F-86F9419075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B5978F0-8D3C-4B12-B071-F1254173E3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371600"/>
            <a:ext cx="9144000" cy="4114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274319" y="1693334"/>
            <a:ext cx="6615899" cy="3471334"/>
          </a:xfrm>
        </p:spPr>
        <p:txBody>
          <a:bodyPr anchor="ctr">
            <a:normAutofit/>
          </a:bodyPr>
          <a:lstStyle/>
          <a:p>
            <a:pPr algn="l"/>
            <a:r>
              <a:rPr lang="en-GB" sz="7000" dirty="0">
                <a:latin typeface="Mangal Pro" panose="00000500000000000000" pitchFamily="2" charset="0"/>
              </a:rPr>
              <a:t>Year 2 Curriculum Evening</a:t>
            </a:r>
          </a:p>
        </p:txBody>
      </p:sp>
      <p:sp>
        <p:nvSpPr>
          <p:cNvPr id="3" name="Subtitle 2"/>
          <p:cNvSpPr>
            <a:spLocks noGrp="1"/>
          </p:cNvSpPr>
          <p:nvPr>
            <p:ph type="subTitle" idx="1"/>
          </p:nvPr>
        </p:nvSpPr>
        <p:spPr>
          <a:xfrm>
            <a:off x="1143000" y="5660219"/>
            <a:ext cx="6858000" cy="762635"/>
          </a:xfrm>
        </p:spPr>
        <p:txBody>
          <a:bodyPr>
            <a:normAutofit/>
          </a:bodyPr>
          <a:lstStyle/>
          <a:p>
            <a:pPr algn="r"/>
            <a:r>
              <a:rPr lang="en-GB" sz="2400" dirty="0">
                <a:latin typeface="Mangal Pro" panose="00000500000000000000" pitchFamily="2" charset="0"/>
              </a:rPr>
              <a:t>Tuesday 8</a:t>
            </a:r>
            <a:r>
              <a:rPr lang="en-GB" sz="2400" baseline="30000" dirty="0">
                <a:latin typeface="Mangal Pro" panose="00000500000000000000" pitchFamily="2" charset="0"/>
              </a:rPr>
              <a:t>th</a:t>
            </a:r>
            <a:r>
              <a:rPr lang="en-GB" sz="2400" dirty="0">
                <a:latin typeface="Mangal Pro" panose="00000500000000000000" pitchFamily="2" charset="0"/>
              </a:rPr>
              <a:t> September</a:t>
            </a:r>
          </a:p>
        </p:txBody>
      </p:sp>
      <p:pic>
        <p:nvPicPr>
          <p:cNvPr id="1026" name="Picture 2" descr="A blue circle with white text&#10;&#10;Description automatically generated">
            <a:extLst>
              <a:ext uri="{FF2B5EF4-FFF2-40B4-BE49-F238E27FC236}">
                <a16:creationId xmlns:a16="http://schemas.microsoft.com/office/drawing/2014/main" id="{51F8C60C-233A-6FD5-00DF-1A4125F243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88224" y="479460"/>
            <a:ext cx="2200274" cy="2195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5453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wd">
                                    <p:tmPct val="15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par>
                                <p:cTn id="8" presetID="10" presetClass="entr" presetSubtype="0" fill="hold" grpId="0" nodeType="withEffect">
                                  <p:stCondLst>
                                    <p:cond delay="500"/>
                                  </p:stCondLst>
                                  <p:iterate type="wd">
                                    <p:tmPct val="15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5" name="Rectangle 2054">
            <a:extLst>
              <a:ext uri="{FF2B5EF4-FFF2-40B4-BE49-F238E27FC236}">
                <a16:creationId xmlns:a16="http://schemas.microsoft.com/office/drawing/2014/main" id="{5F9F5EB8-AB42-47FD-8F4A-176C0A4B1B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2059012"/>
            <a:ext cx="9141714"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057" name="Rectangle 2056">
            <a:extLst>
              <a:ext uri="{FF2B5EF4-FFF2-40B4-BE49-F238E27FC236}">
                <a16:creationId xmlns:a16="http://schemas.microsoft.com/office/drawing/2014/main" id="{C67564D6-576C-45C9-B7EA-F7701B149F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73245" cy="6858000"/>
          </a:xfrm>
          <a:prstGeom prst="rect">
            <a:avLst/>
          </a:prstGeom>
          <a:solidFill>
            <a:schemeClr val="bg1"/>
          </a:solidFill>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dirty="0"/>
          </a:p>
        </p:txBody>
      </p:sp>
      <p:pic>
        <p:nvPicPr>
          <p:cNvPr id="2050" name="Picture 2" descr="http://www.chesterfc.com/cms_images/common/question-mark-43172-238377.jpg"/>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75707" y="2142782"/>
            <a:ext cx="2530990" cy="2530990"/>
          </a:xfrm>
          <a:prstGeom prst="rect">
            <a:avLst/>
          </a:prstGeom>
          <a:noFill/>
          <a:extLst>
            <a:ext uri="{909E8E84-426E-40DD-AFC4-6F175D3DCCD1}">
              <a14:hiddenFill xmlns:a14="http://schemas.microsoft.com/office/drawing/2010/main">
                <a:solidFill>
                  <a:srgbClr val="FFFFFF"/>
                </a:solidFill>
              </a14:hiddenFill>
            </a:ext>
          </a:extLst>
        </p:spPr>
      </p:pic>
      <p:sp>
        <p:nvSpPr>
          <p:cNvPr id="2059" name="Rectangle 2058">
            <a:extLst>
              <a:ext uri="{FF2B5EF4-FFF2-40B4-BE49-F238E27FC236}">
                <a16:creationId xmlns:a16="http://schemas.microsoft.com/office/drawing/2014/main" id="{F9060CEE-D73E-44ED-A407-C828C9E4D9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3245" y="0"/>
            <a:ext cx="567075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1" name="Rectangle 2060">
            <a:extLst>
              <a:ext uri="{FF2B5EF4-FFF2-40B4-BE49-F238E27FC236}">
                <a16:creationId xmlns:a16="http://schemas.microsoft.com/office/drawing/2014/main" id="{AF0B544C-FD6C-42D8-B6B7-DDF7E60D03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3245" y="2059012"/>
            <a:ext cx="5670755" cy="18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p:cNvSpPr>
            <a:spLocks noGrp="1"/>
          </p:cNvSpPr>
          <p:nvPr>
            <p:ph type="title"/>
          </p:nvPr>
        </p:nvSpPr>
        <p:spPr>
          <a:xfrm>
            <a:off x="3722434" y="2194560"/>
            <a:ext cx="5179250" cy="1739347"/>
          </a:xfrm>
        </p:spPr>
        <p:txBody>
          <a:bodyPr vert="horz" lIns="91440" tIns="45720" rIns="91440" bIns="45720" rtlCol="0" anchor="ctr">
            <a:normAutofit/>
          </a:bodyPr>
          <a:lstStyle/>
          <a:p>
            <a:pPr algn="ctr">
              <a:lnSpc>
                <a:spcPct val="80000"/>
              </a:lnSpc>
            </a:pPr>
            <a:r>
              <a:rPr lang="en-US" sz="6000" spc="150" dirty="0">
                <a:solidFill>
                  <a:schemeClr val="tx2"/>
                </a:solidFill>
                <a:latin typeface="Mangal Pro" panose="00000500000000000000" pitchFamily="2" charset="0"/>
              </a:rPr>
              <a:t>Who’s who?</a:t>
            </a:r>
          </a:p>
        </p:txBody>
      </p:sp>
    </p:spTree>
    <p:extLst>
      <p:ext uri="{BB962C8B-B14F-4D97-AF65-F5344CB8AC3E}">
        <p14:creationId xmlns:p14="http://schemas.microsoft.com/office/powerpoint/2010/main" val="4163994257"/>
      </p:ext>
    </p:extLst>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D8AB5-A00E-42A1-B7C0-1D0529B23D20}"/>
              </a:ext>
            </a:extLst>
          </p:cNvPr>
          <p:cNvSpPr>
            <a:spLocks noGrp="1"/>
          </p:cNvSpPr>
          <p:nvPr>
            <p:ph type="title"/>
          </p:nvPr>
        </p:nvSpPr>
        <p:spPr>
          <a:xfrm>
            <a:off x="466927" y="838646"/>
            <a:ext cx="2782493" cy="5180709"/>
          </a:xfrm>
        </p:spPr>
        <p:txBody>
          <a:bodyPr>
            <a:normAutofit/>
          </a:bodyPr>
          <a:lstStyle/>
          <a:p>
            <a:r>
              <a:rPr lang="en-GB" sz="3100" b="1" u="sng" dirty="0">
                <a:latin typeface="Mangal Pro" panose="00000500000000000000" pitchFamily="2" charset="0"/>
              </a:rPr>
              <a:t>Teachers</a:t>
            </a:r>
          </a:p>
        </p:txBody>
      </p:sp>
      <p:pic>
        <p:nvPicPr>
          <p:cNvPr id="5" name="Picture 4">
            <a:extLst>
              <a:ext uri="{FF2B5EF4-FFF2-40B4-BE49-F238E27FC236}">
                <a16:creationId xmlns:a16="http://schemas.microsoft.com/office/drawing/2014/main" id="{64429A1B-9C33-83F4-D290-60459A3B2B4E}"/>
              </a:ext>
            </a:extLst>
          </p:cNvPr>
          <p:cNvPicPr>
            <a:picLocks noChangeAspect="1"/>
          </p:cNvPicPr>
          <p:nvPr/>
        </p:nvPicPr>
        <p:blipFill>
          <a:blip r:embed="rId3"/>
          <a:stretch>
            <a:fillRect/>
          </a:stretch>
        </p:blipFill>
        <p:spPr>
          <a:xfrm>
            <a:off x="3803041" y="332657"/>
            <a:ext cx="1723176" cy="1872208"/>
          </a:xfrm>
          <a:prstGeom prst="rect">
            <a:avLst/>
          </a:prstGeom>
        </p:spPr>
      </p:pic>
      <p:sp>
        <p:nvSpPr>
          <p:cNvPr id="13" name="TextBox 12">
            <a:extLst>
              <a:ext uri="{FF2B5EF4-FFF2-40B4-BE49-F238E27FC236}">
                <a16:creationId xmlns:a16="http://schemas.microsoft.com/office/drawing/2014/main" id="{6F160CAB-D57B-A1E7-3E73-6A7B8BFDB367}"/>
              </a:ext>
            </a:extLst>
          </p:cNvPr>
          <p:cNvSpPr txBox="1"/>
          <p:nvPr/>
        </p:nvSpPr>
        <p:spPr>
          <a:xfrm>
            <a:off x="5724128" y="974537"/>
            <a:ext cx="2808929" cy="4247317"/>
          </a:xfrm>
          <a:prstGeom prst="rect">
            <a:avLst/>
          </a:prstGeom>
          <a:noFill/>
        </p:spPr>
        <p:txBody>
          <a:bodyPr wrap="square" rtlCol="0">
            <a:spAutoFit/>
          </a:bodyPr>
          <a:lstStyle/>
          <a:p>
            <a:r>
              <a:rPr lang="en-US" dirty="0">
                <a:solidFill>
                  <a:schemeClr val="bg2"/>
                </a:solidFill>
              </a:rPr>
              <a:t>Miss Harman</a:t>
            </a:r>
          </a:p>
          <a:p>
            <a:r>
              <a:rPr lang="en-US" dirty="0">
                <a:solidFill>
                  <a:schemeClr val="bg2"/>
                </a:solidFill>
              </a:rPr>
              <a:t>Teacher</a:t>
            </a:r>
          </a:p>
          <a:p>
            <a:endParaRPr lang="en-US" dirty="0"/>
          </a:p>
          <a:p>
            <a:endParaRPr lang="en-US" dirty="0"/>
          </a:p>
          <a:p>
            <a:endParaRPr lang="en-US" dirty="0"/>
          </a:p>
          <a:p>
            <a:endParaRPr lang="en-US" dirty="0"/>
          </a:p>
          <a:p>
            <a:endParaRPr lang="en-US" dirty="0"/>
          </a:p>
          <a:p>
            <a:r>
              <a:rPr lang="en-US" dirty="0" err="1"/>
              <a:t>Mrs</a:t>
            </a:r>
            <a:r>
              <a:rPr lang="en-US" dirty="0"/>
              <a:t> Ford</a:t>
            </a:r>
          </a:p>
          <a:p>
            <a:r>
              <a:rPr lang="en-US" dirty="0"/>
              <a:t>TA all day</a:t>
            </a:r>
          </a:p>
          <a:p>
            <a:endParaRPr lang="en-US" dirty="0"/>
          </a:p>
          <a:p>
            <a:endParaRPr lang="en-US" dirty="0"/>
          </a:p>
          <a:p>
            <a:endParaRPr lang="en-US" dirty="0"/>
          </a:p>
          <a:p>
            <a:endParaRPr lang="en-US" dirty="0"/>
          </a:p>
          <a:p>
            <a:endParaRPr lang="en-US" dirty="0"/>
          </a:p>
          <a:p>
            <a:endParaRPr lang="en-US" dirty="0"/>
          </a:p>
        </p:txBody>
      </p:sp>
      <p:pic>
        <p:nvPicPr>
          <p:cNvPr id="4" name="Picture 3">
            <a:extLst>
              <a:ext uri="{FF2B5EF4-FFF2-40B4-BE49-F238E27FC236}">
                <a16:creationId xmlns:a16="http://schemas.microsoft.com/office/drawing/2014/main" id="{21A5C963-CB95-1FDC-237F-EF9CA6481E71}"/>
              </a:ext>
            </a:extLst>
          </p:cNvPr>
          <p:cNvPicPr>
            <a:picLocks noChangeAspect="1"/>
          </p:cNvPicPr>
          <p:nvPr/>
        </p:nvPicPr>
        <p:blipFill>
          <a:blip r:embed="rId4"/>
          <a:stretch>
            <a:fillRect/>
          </a:stretch>
        </p:blipFill>
        <p:spPr>
          <a:xfrm>
            <a:off x="3922620" y="2739112"/>
            <a:ext cx="1484018" cy="1879338"/>
          </a:xfrm>
          <a:prstGeom prst="rect">
            <a:avLst/>
          </a:prstGeom>
        </p:spPr>
      </p:pic>
    </p:spTree>
    <p:extLst>
      <p:ext uri="{BB962C8B-B14F-4D97-AF65-F5344CB8AC3E}">
        <p14:creationId xmlns:p14="http://schemas.microsoft.com/office/powerpoint/2010/main" val="34000771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9468D-DA2F-16F1-2E04-CB78802BC617}"/>
              </a:ext>
            </a:extLst>
          </p:cNvPr>
          <p:cNvSpPr>
            <a:spLocks noGrp="1"/>
          </p:cNvSpPr>
          <p:nvPr>
            <p:ph type="title"/>
          </p:nvPr>
        </p:nvSpPr>
        <p:spPr>
          <a:xfrm>
            <a:off x="2879812" y="836712"/>
            <a:ext cx="3384376" cy="432047"/>
          </a:xfrm>
        </p:spPr>
        <p:txBody>
          <a:bodyPr vert="horz" lIns="91440" tIns="45720" rIns="91440" bIns="45720" rtlCol="0" anchor="ctr">
            <a:normAutofit fontScale="90000"/>
          </a:bodyPr>
          <a:lstStyle/>
          <a:p>
            <a:pPr algn="ctr">
              <a:lnSpc>
                <a:spcPct val="80000"/>
              </a:lnSpc>
            </a:pPr>
            <a:r>
              <a:rPr lang="en-US" sz="6000" spc="150" dirty="0">
                <a:solidFill>
                  <a:schemeClr val="accent1"/>
                </a:solidFill>
                <a:latin typeface="Mangal Pro" panose="00000500000000000000" pitchFamily="2" charset="0"/>
              </a:rPr>
              <a:t>Values</a:t>
            </a:r>
          </a:p>
        </p:txBody>
      </p:sp>
      <p:pic>
        <p:nvPicPr>
          <p:cNvPr id="4" name="Picture 3">
            <a:extLst>
              <a:ext uri="{FF2B5EF4-FFF2-40B4-BE49-F238E27FC236}">
                <a16:creationId xmlns:a16="http://schemas.microsoft.com/office/drawing/2014/main" id="{9385569E-DD02-847C-DBFA-43C41AE1AD1F}"/>
              </a:ext>
            </a:extLst>
          </p:cNvPr>
          <p:cNvPicPr>
            <a:picLocks noChangeAspect="1"/>
          </p:cNvPicPr>
          <p:nvPr/>
        </p:nvPicPr>
        <p:blipFill>
          <a:blip r:embed="rId3"/>
          <a:stretch>
            <a:fillRect/>
          </a:stretch>
        </p:blipFill>
        <p:spPr>
          <a:xfrm>
            <a:off x="246708" y="1268759"/>
            <a:ext cx="8650583" cy="4734549"/>
          </a:xfrm>
          <a:prstGeom prst="rect">
            <a:avLst/>
          </a:prstGeom>
        </p:spPr>
      </p:pic>
    </p:spTree>
    <p:extLst>
      <p:ext uri="{BB962C8B-B14F-4D97-AF65-F5344CB8AC3E}">
        <p14:creationId xmlns:p14="http://schemas.microsoft.com/office/powerpoint/2010/main" val="12501141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E9D1E0-8F4E-CEBF-FA15-7C89424EA0D8}"/>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A8FC90BA-7235-93DF-E077-3FD229A3AA10}"/>
              </a:ext>
            </a:extLst>
          </p:cNvPr>
          <p:cNvSpPr txBox="1"/>
          <p:nvPr/>
        </p:nvSpPr>
        <p:spPr>
          <a:xfrm>
            <a:off x="1907704" y="620688"/>
            <a:ext cx="5328592" cy="923330"/>
          </a:xfrm>
          <a:prstGeom prst="rect">
            <a:avLst/>
          </a:prstGeom>
          <a:noFill/>
        </p:spPr>
        <p:txBody>
          <a:bodyPr wrap="square" rtlCol="0">
            <a:spAutoFit/>
          </a:bodyPr>
          <a:lstStyle/>
          <a:p>
            <a:r>
              <a:rPr lang="en-US" sz="5400" dirty="0">
                <a:solidFill>
                  <a:schemeClr val="accent1"/>
                </a:solidFill>
                <a:latin typeface="Mangal Pro" panose="00000500000000000000" pitchFamily="2" charset="0"/>
              </a:rPr>
              <a:t>SCHOOL RULES</a:t>
            </a:r>
            <a:endParaRPr lang="en-GB" sz="5400" dirty="0">
              <a:solidFill>
                <a:schemeClr val="accent1"/>
              </a:solidFill>
              <a:latin typeface="Mangal Pro" panose="00000500000000000000" pitchFamily="2" charset="0"/>
            </a:endParaRPr>
          </a:p>
        </p:txBody>
      </p:sp>
      <p:pic>
        <p:nvPicPr>
          <p:cNvPr id="8" name="Picture 7">
            <a:extLst>
              <a:ext uri="{FF2B5EF4-FFF2-40B4-BE49-F238E27FC236}">
                <a16:creationId xmlns:a16="http://schemas.microsoft.com/office/drawing/2014/main" id="{67EF1352-66C6-2AE9-B9B2-C1394B5CB991}"/>
              </a:ext>
            </a:extLst>
          </p:cNvPr>
          <p:cNvPicPr>
            <a:picLocks noChangeAspect="1"/>
          </p:cNvPicPr>
          <p:nvPr/>
        </p:nvPicPr>
        <p:blipFill>
          <a:blip r:embed="rId3"/>
          <a:stretch>
            <a:fillRect/>
          </a:stretch>
        </p:blipFill>
        <p:spPr>
          <a:xfrm>
            <a:off x="167121" y="1447058"/>
            <a:ext cx="8809758" cy="4790254"/>
          </a:xfrm>
          <a:prstGeom prst="rect">
            <a:avLst/>
          </a:prstGeom>
        </p:spPr>
      </p:pic>
      <p:pic>
        <p:nvPicPr>
          <p:cNvPr id="5" name="Picture 4">
            <a:extLst>
              <a:ext uri="{FF2B5EF4-FFF2-40B4-BE49-F238E27FC236}">
                <a16:creationId xmlns:a16="http://schemas.microsoft.com/office/drawing/2014/main" id="{D68B974D-9F67-8182-643F-726E6BDC94E2}"/>
              </a:ext>
            </a:extLst>
          </p:cNvPr>
          <p:cNvPicPr>
            <a:picLocks noChangeAspect="1"/>
          </p:cNvPicPr>
          <p:nvPr/>
        </p:nvPicPr>
        <p:blipFill>
          <a:blip r:embed="rId4"/>
          <a:stretch>
            <a:fillRect/>
          </a:stretch>
        </p:blipFill>
        <p:spPr>
          <a:xfrm>
            <a:off x="195892" y="2564904"/>
            <a:ext cx="8761582" cy="3672408"/>
          </a:xfrm>
          <a:prstGeom prst="rect">
            <a:avLst/>
          </a:prstGeom>
        </p:spPr>
      </p:pic>
    </p:spTree>
    <p:extLst>
      <p:ext uri="{BB962C8B-B14F-4D97-AF65-F5344CB8AC3E}">
        <p14:creationId xmlns:p14="http://schemas.microsoft.com/office/powerpoint/2010/main" val="18235980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B972422-B794-4FA8-BCC6-BAF6938A1B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p:cNvSpPr>
            <a:spLocks noGrp="1"/>
          </p:cNvSpPr>
          <p:nvPr>
            <p:ph type="title"/>
          </p:nvPr>
        </p:nvSpPr>
        <p:spPr>
          <a:xfrm>
            <a:off x="482600" y="1325880"/>
            <a:ext cx="2317078" cy="4206240"/>
          </a:xfrm>
        </p:spPr>
        <p:txBody>
          <a:bodyPr vert="horz" lIns="91440" tIns="45720" rIns="91440" bIns="45720" rtlCol="0" anchor="ctr">
            <a:normAutofit/>
          </a:bodyPr>
          <a:lstStyle/>
          <a:p>
            <a:pPr algn="r"/>
            <a:r>
              <a:rPr lang="en-US" sz="2800" dirty="0">
                <a:solidFill>
                  <a:schemeClr val="tx2"/>
                </a:solidFill>
                <a:latin typeface="Mangal Pro" panose="00000500000000000000" pitchFamily="2" charset="0"/>
              </a:rPr>
              <a:t>Autumn Term</a:t>
            </a:r>
          </a:p>
        </p:txBody>
      </p:sp>
      <p:sp>
        <p:nvSpPr>
          <p:cNvPr id="11" name="Rectangle 10">
            <a:extLst>
              <a:ext uri="{FF2B5EF4-FFF2-40B4-BE49-F238E27FC236}">
                <a16:creationId xmlns:a16="http://schemas.microsoft.com/office/drawing/2014/main" id="{89DE9E2B-5611-49C8-862E-AD4D43A8AA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6751" cy="482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cxnSp>
        <p:nvCxnSpPr>
          <p:cNvPr id="13" name="Straight Connector 12">
            <a:extLst>
              <a:ext uri="{FF2B5EF4-FFF2-40B4-BE49-F238E27FC236}">
                <a16:creationId xmlns:a16="http://schemas.microsoft.com/office/drawing/2014/main" id="{5296EC4F-8732-481B-94CB-C98E4EF297F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044951" y="1836869"/>
            <a:ext cx="0" cy="3184263"/>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3286251" y="1126067"/>
            <a:ext cx="4953998" cy="4605866"/>
          </a:xfrm>
          <a:prstGeom prst="rect">
            <a:avLst/>
          </a:prstGeom>
        </p:spPr>
        <p:txBody>
          <a:bodyPr vert="horz" lIns="91440" tIns="45720" rIns="91440" bIns="45720" rtlCol="0" anchor="ctr">
            <a:normAutofit/>
          </a:bodyPr>
          <a:lstStyle/>
          <a:p>
            <a:pPr indent="-182880" defTabSz="914400">
              <a:lnSpc>
                <a:spcPct val="90000"/>
              </a:lnSpc>
              <a:spcAft>
                <a:spcPts val="600"/>
              </a:spcAft>
              <a:buClr>
                <a:schemeClr val="tx1"/>
              </a:buClr>
              <a:buFont typeface="Wingdings" pitchFamily="2" charset="2"/>
              <a:buChar char=""/>
            </a:pPr>
            <a:endParaRPr lang="en-US" sz="1600" dirty="0">
              <a:solidFill>
                <a:schemeClr val="tx2"/>
              </a:solidFill>
            </a:endParaRPr>
          </a:p>
        </p:txBody>
      </p:sp>
      <p:sp>
        <p:nvSpPr>
          <p:cNvPr id="15" name="Rectangle 14">
            <a:extLst>
              <a:ext uri="{FF2B5EF4-FFF2-40B4-BE49-F238E27FC236}">
                <a16:creationId xmlns:a16="http://schemas.microsoft.com/office/drawing/2014/main" id="{519C7155-1644-4C60-B0B5-32B1800D60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75400"/>
            <a:ext cx="9146751" cy="482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3" name="TextBox 2">
            <a:extLst>
              <a:ext uri="{FF2B5EF4-FFF2-40B4-BE49-F238E27FC236}">
                <a16:creationId xmlns:a16="http://schemas.microsoft.com/office/drawing/2014/main" id="{2A88D04F-E211-6669-8B32-625A835EE28D}"/>
              </a:ext>
            </a:extLst>
          </p:cNvPr>
          <p:cNvSpPr txBox="1"/>
          <p:nvPr/>
        </p:nvSpPr>
        <p:spPr>
          <a:xfrm>
            <a:off x="3282278" y="1325880"/>
            <a:ext cx="4814141" cy="4247317"/>
          </a:xfrm>
          <a:prstGeom prst="rect">
            <a:avLst/>
          </a:prstGeom>
          <a:noFill/>
        </p:spPr>
        <p:txBody>
          <a:bodyPr wrap="square" rtlCol="0">
            <a:spAutoFit/>
          </a:bodyPr>
          <a:lstStyle/>
          <a:p>
            <a:r>
              <a:rPr lang="en-US" dirty="0">
                <a:latin typeface="Mangal Pro" panose="00000500000000000000" pitchFamily="2" charset="0"/>
              </a:rPr>
              <a:t>Autumn 1:</a:t>
            </a:r>
          </a:p>
          <a:p>
            <a:pPr marL="285750" indent="-285750">
              <a:buFontTx/>
              <a:buChar char="-"/>
            </a:pPr>
            <a:r>
              <a:rPr lang="en-US" dirty="0">
                <a:latin typeface="Mangal Pro" panose="00000500000000000000" pitchFamily="2" charset="0"/>
              </a:rPr>
              <a:t>Artist Exploration: Quentin Blake</a:t>
            </a:r>
          </a:p>
          <a:p>
            <a:pPr marL="285750" indent="-285750">
              <a:buFontTx/>
              <a:buChar char="-"/>
            </a:pPr>
            <a:r>
              <a:rPr lang="en-US" dirty="0">
                <a:latin typeface="Mangal Pro" panose="00000500000000000000" pitchFamily="2" charset="0"/>
              </a:rPr>
              <a:t>Cities in the UK</a:t>
            </a:r>
          </a:p>
          <a:p>
            <a:pPr marL="285750" indent="-285750">
              <a:buFontTx/>
              <a:buChar char="-"/>
            </a:pPr>
            <a:r>
              <a:rPr lang="en-US" dirty="0">
                <a:latin typeface="Mangal Pro" panose="00000500000000000000" pitchFamily="2" charset="0"/>
              </a:rPr>
              <a:t>Living things and their habitats</a:t>
            </a:r>
          </a:p>
          <a:p>
            <a:pPr marL="285750" indent="-285750">
              <a:buFontTx/>
              <a:buChar char="-"/>
            </a:pPr>
            <a:r>
              <a:rPr lang="en-US" dirty="0">
                <a:latin typeface="Mangal Pro" panose="00000500000000000000" pitchFamily="2" charset="0"/>
              </a:rPr>
              <a:t>Me and my relationships</a:t>
            </a:r>
          </a:p>
          <a:p>
            <a:pPr marL="285750" indent="-285750">
              <a:buFontTx/>
              <a:buChar char="-"/>
            </a:pPr>
            <a:r>
              <a:rPr lang="en-US" dirty="0">
                <a:latin typeface="Mangal Pro" panose="00000500000000000000" pitchFamily="2" charset="0"/>
              </a:rPr>
              <a:t>Gymnastics</a:t>
            </a:r>
          </a:p>
          <a:p>
            <a:pPr marL="285750" indent="-285750">
              <a:buFontTx/>
              <a:buChar char="-"/>
            </a:pPr>
            <a:endParaRPr lang="en-US" dirty="0">
              <a:latin typeface="Mangal Pro" panose="00000500000000000000" pitchFamily="2" charset="0"/>
            </a:endParaRPr>
          </a:p>
          <a:p>
            <a:r>
              <a:rPr lang="en-US" dirty="0">
                <a:latin typeface="Mangal Pro" panose="00000500000000000000" pitchFamily="2" charset="0"/>
              </a:rPr>
              <a:t>Autumn 2:</a:t>
            </a:r>
          </a:p>
          <a:p>
            <a:pPr marL="285750" indent="-285750">
              <a:buFontTx/>
              <a:buChar char="-"/>
            </a:pPr>
            <a:r>
              <a:rPr lang="en-US" dirty="0">
                <a:latin typeface="Mangal Pro" panose="00000500000000000000" pitchFamily="2" charset="0"/>
              </a:rPr>
              <a:t>Fire pit</a:t>
            </a:r>
          </a:p>
          <a:p>
            <a:pPr marL="285750" indent="-285750">
              <a:buFontTx/>
              <a:buChar char="-"/>
            </a:pPr>
            <a:r>
              <a:rPr lang="en-US" dirty="0">
                <a:latin typeface="Mangal Pro" panose="00000500000000000000" pitchFamily="2" charset="0"/>
              </a:rPr>
              <a:t>The Great Fire of London</a:t>
            </a:r>
          </a:p>
          <a:p>
            <a:pPr marL="285750" indent="-285750">
              <a:buFontTx/>
              <a:buChar char="-"/>
            </a:pPr>
            <a:r>
              <a:rPr lang="en-US" dirty="0">
                <a:latin typeface="Mangal Pro" panose="00000500000000000000" pitchFamily="2" charset="0"/>
              </a:rPr>
              <a:t>Sewing</a:t>
            </a:r>
          </a:p>
          <a:p>
            <a:pPr marL="285750" indent="-285750">
              <a:buFontTx/>
              <a:buChar char="-"/>
            </a:pPr>
            <a:r>
              <a:rPr lang="en-US" dirty="0">
                <a:latin typeface="Mangal Pro" panose="00000500000000000000" pitchFamily="2" charset="0"/>
              </a:rPr>
              <a:t>Valuing Difference</a:t>
            </a:r>
          </a:p>
          <a:p>
            <a:pPr marL="285750" indent="-285750">
              <a:buFontTx/>
              <a:buChar char="-"/>
            </a:pPr>
            <a:r>
              <a:rPr lang="en-US" dirty="0">
                <a:latin typeface="Mangal Pro" panose="00000500000000000000" pitchFamily="2" charset="0"/>
              </a:rPr>
              <a:t>Performing and singing</a:t>
            </a:r>
          </a:p>
          <a:p>
            <a:pPr marL="285750" indent="-285750">
              <a:buFontTx/>
              <a:buChar char="-"/>
            </a:pPr>
            <a:endParaRPr lang="en-US" dirty="0">
              <a:latin typeface="Mangal Pro" panose="00000500000000000000" pitchFamily="2" charset="0"/>
            </a:endParaRPr>
          </a:p>
          <a:p>
            <a:pPr marL="285750" indent="-285750">
              <a:buFontTx/>
              <a:buChar char="-"/>
            </a:pPr>
            <a:endParaRPr lang="en-GB" dirty="0"/>
          </a:p>
        </p:txBody>
      </p:sp>
    </p:spTree>
    <p:extLst>
      <p:ext uri="{BB962C8B-B14F-4D97-AF65-F5344CB8AC3E}">
        <p14:creationId xmlns:p14="http://schemas.microsoft.com/office/powerpoint/2010/main" val="676457076"/>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B972422-B794-4FA8-BCC6-BAF6938A1B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p:cNvSpPr>
            <a:spLocks noGrp="1"/>
          </p:cNvSpPr>
          <p:nvPr>
            <p:ph type="title"/>
          </p:nvPr>
        </p:nvSpPr>
        <p:spPr>
          <a:xfrm>
            <a:off x="482600" y="1325880"/>
            <a:ext cx="2317078" cy="4206240"/>
          </a:xfrm>
        </p:spPr>
        <p:txBody>
          <a:bodyPr vert="horz" lIns="91440" tIns="45720" rIns="91440" bIns="45720" rtlCol="0" anchor="ctr">
            <a:normAutofit/>
          </a:bodyPr>
          <a:lstStyle/>
          <a:p>
            <a:pPr algn="r"/>
            <a:r>
              <a:rPr lang="en-US" sz="2800" dirty="0">
                <a:solidFill>
                  <a:schemeClr val="tx2"/>
                </a:solidFill>
                <a:latin typeface="Mangal Pro" panose="00000500000000000000" pitchFamily="2" charset="0"/>
              </a:rPr>
              <a:t>Spring </a:t>
            </a:r>
            <a:br>
              <a:rPr lang="en-US" sz="2800" dirty="0">
                <a:solidFill>
                  <a:schemeClr val="tx2"/>
                </a:solidFill>
                <a:latin typeface="Mangal Pro" panose="00000500000000000000" pitchFamily="2" charset="0"/>
              </a:rPr>
            </a:br>
            <a:r>
              <a:rPr lang="en-US" sz="2800" dirty="0">
                <a:solidFill>
                  <a:schemeClr val="tx2"/>
                </a:solidFill>
                <a:latin typeface="Mangal Pro" panose="00000500000000000000" pitchFamily="2" charset="0"/>
              </a:rPr>
              <a:t>Term</a:t>
            </a:r>
          </a:p>
        </p:txBody>
      </p:sp>
      <p:sp>
        <p:nvSpPr>
          <p:cNvPr id="11" name="Rectangle 10">
            <a:extLst>
              <a:ext uri="{FF2B5EF4-FFF2-40B4-BE49-F238E27FC236}">
                <a16:creationId xmlns:a16="http://schemas.microsoft.com/office/drawing/2014/main" id="{89DE9E2B-5611-49C8-862E-AD4D43A8AA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6751" cy="482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cxnSp>
        <p:nvCxnSpPr>
          <p:cNvPr id="13" name="Straight Connector 12">
            <a:extLst>
              <a:ext uri="{FF2B5EF4-FFF2-40B4-BE49-F238E27FC236}">
                <a16:creationId xmlns:a16="http://schemas.microsoft.com/office/drawing/2014/main" id="{5296EC4F-8732-481B-94CB-C98E4EF297F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044951" y="1836869"/>
            <a:ext cx="0" cy="3184263"/>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3286251" y="1126067"/>
            <a:ext cx="4953998" cy="4605866"/>
          </a:xfrm>
          <a:prstGeom prst="rect">
            <a:avLst/>
          </a:prstGeom>
        </p:spPr>
        <p:txBody>
          <a:bodyPr vert="horz" lIns="91440" tIns="45720" rIns="91440" bIns="45720" rtlCol="0" anchor="ctr">
            <a:normAutofit/>
          </a:bodyPr>
          <a:lstStyle/>
          <a:p>
            <a:pPr indent="-182880" defTabSz="914400">
              <a:lnSpc>
                <a:spcPct val="90000"/>
              </a:lnSpc>
              <a:spcAft>
                <a:spcPts val="600"/>
              </a:spcAft>
              <a:buClr>
                <a:schemeClr val="tx1"/>
              </a:buClr>
              <a:buFont typeface="Wingdings" pitchFamily="2" charset="2"/>
              <a:buChar char=""/>
            </a:pPr>
            <a:endParaRPr lang="en-US" sz="1600" dirty="0">
              <a:solidFill>
                <a:schemeClr val="tx2"/>
              </a:solidFill>
            </a:endParaRPr>
          </a:p>
        </p:txBody>
      </p:sp>
      <p:sp>
        <p:nvSpPr>
          <p:cNvPr id="15" name="Rectangle 14">
            <a:extLst>
              <a:ext uri="{FF2B5EF4-FFF2-40B4-BE49-F238E27FC236}">
                <a16:creationId xmlns:a16="http://schemas.microsoft.com/office/drawing/2014/main" id="{519C7155-1644-4C60-B0B5-32B1800D60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75400"/>
            <a:ext cx="9146751" cy="482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3" name="TextBox 2">
            <a:extLst>
              <a:ext uri="{FF2B5EF4-FFF2-40B4-BE49-F238E27FC236}">
                <a16:creationId xmlns:a16="http://schemas.microsoft.com/office/drawing/2014/main" id="{F1BD24DA-494E-2A49-8E5C-F52C21BA49A0}"/>
              </a:ext>
            </a:extLst>
          </p:cNvPr>
          <p:cNvSpPr txBox="1"/>
          <p:nvPr/>
        </p:nvSpPr>
        <p:spPr>
          <a:xfrm>
            <a:off x="3282278" y="1429445"/>
            <a:ext cx="4814141" cy="4801314"/>
          </a:xfrm>
          <a:prstGeom prst="rect">
            <a:avLst/>
          </a:prstGeom>
          <a:noFill/>
        </p:spPr>
        <p:txBody>
          <a:bodyPr wrap="square" rtlCol="0">
            <a:spAutoFit/>
          </a:bodyPr>
          <a:lstStyle/>
          <a:p>
            <a:r>
              <a:rPr lang="en-US" dirty="0">
                <a:latin typeface="Mangal Pro" panose="00000500000000000000" pitchFamily="2" charset="0"/>
              </a:rPr>
              <a:t>Spring 1: </a:t>
            </a:r>
          </a:p>
          <a:p>
            <a:pPr marL="285750" indent="-285750">
              <a:buFontTx/>
              <a:buChar char="-"/>
            </a:pPr>
            <a:r>
              <a:rPr lang="en-US" dirty="0">
                <a:latin typeface="Mangal Pro" panose="00000500000000000000" pitchFamily="2" charset="0"/>
              </a:rPr>
              <a:t>Everyday materials</a:t>
            </a:r>
          </a:p>
          <a:p>
            <a:pPr marL="285750" indent="-285750">
              <a:buFontTx/>
              <a:buChar char="-"/>
            </a:pPr>
            <a:r>
              <a:rPr lang="en-US" dirty="0">
                <a:latin typeface="Mangal Pro" panose="00000500000000000000" pitchFamily="2" charset="0"/>
              </a:rPr>
              <a:t>Transport</a:t>
            </a:r>
          </a:p>
          <a:p>
            <a:pPr marL="285750" indent="-285750">
              <a:buFontTx/>
              <a:buChar char="-"/>
            </a:pPr>
            <a:r>
              <a:rPr lang="en-US" dirty="0">
                <a:latin typeface="Mangal Pro" panose="00000500000000000000" pitchFamily="2" charset="0"/>
              </a:rPr>
              <a:t>Making structures</a:t>
            </a:r>
          </a:p>
          <a:p>
            <a:pPr marL="285750" indent="-285750">
              <a:buFontTx/>
              <a:buChar char="-"/>
            </a:pPr>
            <a:r>
              <a:rPr lang="en-US" dirty="0">
                <a:latin typeface="Mangal Pro" panose="00000500000000000000" pitchFamily="2" charset="0"/>
              </a:rPr>
              <a:t>Keeping Safe</a:t>
            </a:r>
          </a:p>
          <a:p>
            <a:pPr marL="285750" indent="-285750">
              <a:buFontTx/>
              <a:buChar char="-"/>
            </a:pPr>
            <a:r>
              <a:rPr lang="en-US" dirty="0">
                <a:latin typeface="Mangal Pro" panose="00000500000000000000" pitchFamily="2" charset="0"/>
              </a:rPr>
              <a:t>Dodgeball</a:t>
            </a:r>
          </a:p>
          <a:p>
            <a:pPr marL="285750" indent="-285750">
              <a:buFontTx/>
              <a:buChar char="-"/>
            </a:pPr>
            <a:r>
              <a:rPr lang="en-US" dirty="0">
                <a:latin typeface="Mangal Pro" panose="00000500000000000000" pitchFamily="2" charset="0"/>
              </a:rPr>
              <a:t>Robot algorithms</a:t>
            </a:r>
          </a:p>
          <a:p>
            <a:endParaRPr lang="en-US" dirty="0">
              <a:latin typeface="Mangal Pro" panose="00000500000000000000" pitchFamily="2" charset="0"/>
            </a:endParaRPr>
          </a:p>
          <a:p>
            <a:endParaRPr lang="en-US" dirty="0">
              <a:latin typeface="Mangal Pro" panose="00000500000000000000" pitchFamily="2" charset="0"/>
            </a:endParaRPr>
          </a:p>
          <a:p>
            <a:r>
              <a:rPr lang="en-US" dirty="0">
                <a:latin typeface="Mangal Pro" panose="00000500000000000000" pitchFamily="2" charset="0"/>
              </a:rPr>
              <a:t>Spring 2: </a:t>
            </a:r>
          </a:p>
          <a:p>
            <a:pPr marL="285750" indent="-285750">
              <a:buFontTx/>
              <a:buChar char="-"/>
            </a:pPr>
            <a:r>
              <a:rPr lang="en-US" dirty="0">
                <a:latin typeface="Mangal Pro" panose="00000500000000000000" pitchFamily="2" charset="0"/>
              </a:rPr>
              <a:t>Infant Voices festival</a:t>
            </a:r>
          </a:p>
          <a:p>
            <a:pPr marL="285750" indent="-285750">
              <a:buFontTx/>
              <a:buChar char="-"/>
            </a:pPr>
            <a:r>
              <a:rPr lang="en-US" dirty="0">
                <a:latin typeface="Mangal Pro" panose="00000500000000000000" pitchFamily="2" charset="0"/>
              </a:rPr>
              <a:t>Life cycles</a:t>
            </a:r>
          </a:p>
          <a:p>
            <a:pPr marL="285750" indent="-285750">
              <a:buFontTx/>
              <a:buChar char="-"/>
            </a:pPr>
            <a:r>
              <a:rPr lang="en-US" dirty="0">
                <a:latin typeface="Mangal Pro" panose="00000500000000000000" pitchFamily="2" charset="0"/>
              </a:rPr>
              <a:t>Tennis</a:t>
            </a:r>
          </a:p>
          <a:p>
            <a:pPr marL="285750" indent="-285750">
              <a:buFontTx/>
              <a:buChar char="-"/>
            </a:pPr>
            <a:r>
              <a:rPr lang="en-US" dirty="0">
                <a:latin typeface="Mangal Pro" panose="00000500000000000000" pitchFamily="2" charset="0"/>
              </a:rPr>
              <a:t>Claude Monet </a:t>
            </a:r>
          </a:p>
          <a:p>
            <a:pPr marL="285750" indent="-285750">
              <a:buFontTx/>
              <a:buChar char="-"/>
            </a:pPr>
            <a:r>
              <a:rPr lang="en-US" dirty="0">
                <a:latin typeface="Mangal Pro" panose="00000500000000000000" pitchFamily="2" charset="0"/>
              </a:rPr>
              <a:t>Palm Sunday</a:t>
            </a:r>
          </a:p>
          <a:p>
            <a:pPr marL="285750" indent="-285750">
              <a:buFontTx/>
              <a:buChar char="-"/>
            </a:pPr>
            <a:endParaRPr lang="en-US" dirty="0">
              <a:latin typeface="Mangal Pro" panose="00000500000000000000" pitchFamily="2" charset="0"/>
            </a:endParaRPr>
          </a:p>
          <a:p>
            <a:pPr marL="285750" indent="-285750">
              <a:buFontTx/>
              <a:buChar char="-"/>
            </a:pPr>
            <a:endParaRPr lang="en-GB" dirty="0"/>
          </a:p>
        </p:txBody>
      </p:sp>
    </p:spTree>
    <p:extLst>
      <p:ext uri="{BB962C8B-B14F-4D97-AF65-F5344CB8AC3E}">
        <p14:creationId xmlns:p14="http://schemas.microsoft.com/office/powerpoint/2010/main" val="2996860631"/>
      </p:ext>
    </p:extLst>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B972422-B794-4FA8-BCC6-BAF6938A1B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p:cNvSpPr>
            <a:spLocks noGrp="1"/>
          </p:cNvSpPr>
          <p:nvPr>
            <p:ph type="title"/>
          </p:nvPr>
        </p:nvSpPr>
        <p:spPr>
          <a:xfrm>
            <a:off x="482600" y="1325880"/>
            <a:ext cx="2317078" cy="4206240"/>
          </a:xfrm>
        </p:spPr>
        <p:txBody>
          <a:bodyPr vert="horz" lIns="91440" tIns="45720" rIns="91440" bIns="45720" rtlCol="0" anchor="ctr">
            <a:normAutofit/>
          </a:bodyPr>
          <a:lstStyle/>
          <a:p>
            <a:pPr algn="r"/>
            <a:r>
              <a:rPr lang="en-US" sz="2800" dirty="0">
                <a:solidFill>
                  <a:schemeClr val="tx2"/>
                </a:solidFill>
                <a:latin typeface="Mangal Pro" panose="00000500000000000000" pitchFamily="2" charset="0"/>
              </a:rPr>
              <a:t>Summer </a:t>
            </a:r>
            <a:br>
              <a:rPr lang="en-US" sz="2800" dirty="0">
                <a:solidFill>
                  <a:schemeClr val="tx2"/>
                </a:solidFill>
                <a:latin typeface="Mangal Pro" panose="00000500000000000000" pitchFamily="2" charset="0"/>
              </a:rPr>
            </a:br>
            <a:r>
              <a:rPr lang="en-US" sz="2800" dirty="0">
                <a:solidFill>
                  <a:schemeClr val="tx2"/>
                </a:solidFill>
                <a:latin typeface="Mangal Pro" panose="00000500000000000000" pitchFamily="2" charset="0"/>
              </a:rPr>
              <a:t>Term</a:t>
            </a:r>
          </a:p>
        </p:txBody>
      </p:sp>
      <p:sp>
        <p:nvSpPr>
          <p:cNvPr id="11" name="Rectangle 10">
            <a:extLst>
              <a:ext uri="{FF2B5EF4-FFF2-40B4-BE49-F238E27FC236}">
                <a16:creationId xmlns:a16="http://schemas.microsoft.com/office/drawing/2014/main" id="{89DE9E2B-5611-49C8-862E-AD4D43A8AA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6751" cy="482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cxnSp>
        <p:nvCxnSpPr>
          <p:cNvPr id="13" name="Straight Connector 12">
            <a:extLst>
              <a:ext uri="{FF2B5EF4-FFF2-40B4-BE49-F238E27FC236}">
                <a16:creationId xmlns:a16="http://schemas.microsoft.com/office/drawing/2014/main" id="{5296EC4F-8732-481B-94CB-C98E4EF297F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044951" y="1836869"/>
            <a:ext cx="0" cy="3184263"/>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3286251" y="1126067"/>
            <a:ext cx="4953998" cy="4605866"/>
          </a:xfrm>
          <a:prstGeom prst="rect">
            <a:avLst/>
          </a:prstGeom>
        </p:spPr>
        <p:txBody>
          <a:bodyPr vert="horz" lIns="91440" tIns="45720" rIns="91440" bIns="45720" rtlCol="0" anchor="ctr">
            <a:normAutofit/>
          </a:bodyPr>
          <a:lstStyle/>
          <a:p>
            <a:pPr indent="-182880" defTabSz="914400">
              <a:lnSpc>
                <a:spcPct val="90000"/>
              </a:lnSpc>
              <a:spcAft>
                <a:spcPts val="600"/>
              </a:spcAft>
              <a:buClr>
                <a:schemeClr val="tx1"/>
              </a:buClr>
              <a:buFont typeface="Wingdings" pitchFamily="2" charset="2"/>
              <a:buChar char=""/>
            </a:pPr>
            <a:endParaRPr lang="en-US" sz="1600" dirty="0">
              <a:solidFill>
                <a:schemeClr val="tx2"/>
              </a:solidFill>
            </a:endParaRPr>
          </a:p>
        </p:txBody>
      </p:sp>
      <p:sp>
        <p:nvSpPr>
          <p:cNvPr id="15" name="Rectangle 14">
            <a:extLst>
              <a:ext uri="{FF2B5EF4-FFF2-40B4-BE49-F238E27FC236}">
                <a16:creationId xmlns:a16="http://schemas.microsoft.com/office/drawing/2014/main" id="{519C7155-1644-4C60-B0B5-32B1800D60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75400"/>
            <a:ext cx="9146751" cy="482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3" name="TextBox 2">
            <a:extLst>
              <a:ext uri="{FF2B5EF4-FFF2-40B4-BE49-F238E27FC236}">
                <a16:creationId xmlns:a16="http://schemas.microsoft.com/office/drawing/2014/main" id="{E3CFC228-5793-99E9-E0BF-412A0B5D204B}"/>
              </a:ext>
            </a:extLst>
          </p:cNvPr>
          <p:cNvSpPr txBox="1"/>
          <p:nvPr/>
        </p:nvSpPr>
        <p:spPr>
          <a:xfrm>
            <a:off x="3282278" y="1325880"/>
            <a:ext cx="4814141" cy="4247317"/>
          </a:xfrm>
          <a:prstGeom prst="rect">
            <a:avLst/>
          </a:prstGeom>
          <a:noFill/>
        </p:spPr>
        <p:txBody>
          <a:bodyPr wrap="square" rtlCol="0">
            <a:spAutoFit/>
          </a:bodyPr>
          <a:lstStyle/>
          <a:p>
            <a:r>
              <a:rPr lang="en-US" dirty="0">
                <a:latin typeface="Mangal Pro" panose="00000500000000000000" pitchFamily="2" charset="0"/>
              </a:rPr>
              <a:t>Summer 1: </a:t>
            </a:r>
          </a:p>
          <a:p>
            <a:pPr marL="285750" indent="-285750">
              <a:buFontTx/>
              <a:buChar char="-"/>
            </a:pPr>
            <a:r>
              <a:rPr lang="en-US" dirty="0">
                <a:latin typeface="Mangal Pro" panose="00000500000000000000" pitchFamily="2" charset="0"/>
              </a:rPr>
              <a:t>Grace Darling</a:t>
            </a:r>
          </a:p>
          <a:p>
            <a:pPr marL="285750" indent="-285750">
              <a:buFontTx/>
              <a:buChar char="-"/>
            </a:pPr>
            <a:r>
              <a:rPr lang="en-US" dirty="0">
                <a:latin typeface="Mangal Pro" panose="00000500000000000000" pitchFamily="2" charset="0"/>
              </a:rPr>
              <a:t>Water Safety talk</a:t>
            </a:r>
          </a:p>
          <a:p>
            <a:pPr marL="285750" indent="-285750">
              <a:buFontTx/>
              <a:buChar char="-"/>
            </a:pPr>
            <a:r>
              <a:rPr lang="en-US" dirty="0">
                <a:latin typeface="Mangal Pro" panose="00000500000000000000" pitchFamily="2" charset="0"/>
              </a:rPr>
              <a:t>Animals including Humans</a:t>
            </a:r>
          </a:p>
          <a:p>
            <a:pPr marL="285750" indent="-285750">
              <a:buFontTx/>
              <a:buChar char="-"/>
            </a:pPr>
            <a:r>
              <a:rPr lang="en-US" dirty="0">
                <a:latin typeface="Mangal Pro" panose="00000500000000000000" pitchFamily="2" charset="0"/>
              </a:rPr>
              <a:t>Being our best</a:t>
            </a:r>
          </a:p>
          <a:p>
            <a:pPr marL="285750" indent="-285750">
              <a:buFontTx/>
              <a:buChar char="-"/>
            </a:pPr>
            <a:r>
              <a:rPr lang="en-US" dirty="0">
                <a:latin typeface="Mangal Pro" panose="00000500000000000000" pitchFamily="2" charset="0"/>
              </a:rPr>
              <a:t>Healthy wraps</a:t>
            </a:r>
          </a:p>
          <a:p>
            <a:pPr marL="285750" indent="-285750">
              <a:buFontTx/>
              <a:buChar char="-"/>
            </a:pPr>
            <a:r>
              <a:rPr lang="en-US" dirty="0">
                <a:latin typeface="Mangal Pro" panose="00000500000000000000" pitchFamily="2" charset="0"/>
              </a:rPr>
              <a:t>Digital music</a:t>
            </a:r>
          </a:p>
          <a:p>
            <a:endParaRPr lang="en-US" dirty="0">
              <a:latin typeface="Mangal Pro" panose="00000500000000000000" pitchFamily="2" charset="0"/>
            </a:endParaRPr>
          </a:p>
          <a:p>
            <a:r>
              <a:rPr lang="en-US" dirty="0">
                <a:latin typeface="Mangal Pro" panose="00000500000000000000" pitchFamily="2" charset="0"/>
              </a:rPr>
              <a:t>Summer 2: </a:t>
            </a:r>
          </a:p>
          <a:p>
            <a:pPr marL="285750" indent="-285750">
              <a:buFontTx/>
              <a:buChar char="-"/>
            </a:pPr>
            <a:r>
              <a:rPr lang="en-US" dirty="0" err="1">
                <a:latin typeface="Mangal Pro" panose="00000500000000000000" pitchFamily="2" charset="0"/>
              </a:rPr>
              <a:t>Marwell</a:t>
            </a:r>
            <a:r>
              <a:rPr lang="en-US" dirty="0">
                <a:latin typeface="Mangal Pro" panose="00000500000000000000" pitchFamily="2" charset="0"/>
              </a:rPr>
              <a:t> Zoo</a:t>
            </a:r>
          </a:p>
          <a:p>
            <a:pPr marL="285750" indent="-285750">
              <a:buFontTx/>
              <a:buChar char="-"/>
            </a:pPr>
            <a:r>
              <a:rPr lang="en-US" dirty="0">
                <a:latin typeface="Mangal Pro" panose="00000500000000000000" pitchFamily="2" charset="0"/>
              </a:rPr>
              <a:t>Clay</a:t>
            </a:r>
          </a:p>
          <a:p>
            <a:pPr marL="285750" indent="-285750">
              <a:buFontTx/>
              <a:buChar char="-"/>
            </a:pPr>
            <a:r>
              <a:rPr lang="en-US" dirty="0">
                <a:latin typeface="Mangal Pro" panose="00000500000000000000" pitchFamily="2" charset="0"/>
              </a:rPr>
              <a:t>Growing and Changing</a:t>
            </a:r>
          </a:p>
          <a:p>
            <a:pPr marL="285750" indent="-285750">
              <a:buFontTx/>
              <a:buChar char="-"/>
            </a:pPr>
            <a:r>
              <a:rPr lang="en-US" dirty="0">
                <a:latin typeface="Mangal Pro" panose="00000500000000000000" pitchFamily="2" charset="0"/>
              </a:rPr>
              <a:t>Computer Science</a:t>
            </a:r>
          </a:p>
          <a:p>
            <a:pPr marL="285750" indent="-285750">
              <a:buFontTx/>
              <a:buChar char="-"/>
            </a:pPr>
            <a:r>
              <a:rPr lang="en-US" dirty="0">
                <a:latin typeface="Mangal Pro" panose="00000500000000000000" pitchFamily="2" charset="0"/>
              </a:rPr>
              <a:t>Athletics</a:t>
            </a:r>
          </a:p>
          <a:p>
            <a:pPr marL="285750" indent="-285750">
              <a:buFontTx/>
              <a:buChar char="-"/>
            </a:pPr>
            <a:endParaRPr lang="en-GB" dirty="0"/>
          </a:p>
        </p:txBody>
      </p:sp>
    </p:spTree>
    <p:extLst>
      <p:ext uri="{BB962C8B-B14F-4D97-AF65-F5344CB8AC3E}">
        <p14:creationId xmlns:p14="http://schemas.microsoft.com/office/powerpoint/2010/main" val="2317783085"/>
      </p:ext>
    </p:extLst>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404664"/>
            <a:ext cx="7560840" cy="1307232"/>
          </a:xfrm>
        </p:spPr>
        <p:txBody>
          <a:bodyPr>
            <a:normAutofit/>
          </a:bodyPr>
          <a:lstStyle/>
          <a:p>
            <a:r>
              <a:rPr lang="en-GB" dirty="0">
                <a:latin typeface="Mangal Pro" panose="00000500000000000000" pitchFamily="2" charset="0"/>
              </a:rPr>
              <a:t>Assessments</a:t>
            </a:r>
          </a:p>
        </p:txBody>
      </p:sp>
      <p:sp>
        <p:nvSpPr>
          <p:cNvPr id="3" name="Content Placeholder 2"/>
          <p:cNvSpPr>
            <a:spLocks noGrp="1"/>
          </p:cNvSpPr>
          <p:nvPr>
            <p:ph idx="1"/>
          </p:nvPr>
        </p:nvSpPr>
        <p:spPr/>
        <p:txBody>
          <a:bodyPr>
            <a:noAutofit/>
          </a:bodyPr>
          <a:lstStyle/>
          <a:p>
            <a:r>
              <a:rPr lang="en-US" sz="2000" dirty="0">
                <a:latin typeface="Mangal Pro" panose="00000500000000000000" pitchFamily="2" charset="0"/>
              </a:rPr>
              <a:t>F</a:t>
            </a:r>
            <a:r>
              <a:rPr lang="en-GB" sz="2000" dirty="0" err="1">
                <a:latin typeface="Mangal Pro" panose="00000500000000000000" pitchFamily="2" charset="0"/>
              </a:rPr>
              <a:t>ormal</a:t>
            </a:r>
            <a:r>
              <a:rPr lang="en-GB" sz="2000" dirty="0">
                <a:latin typeface="Mangal Pro" panose="00000500000000000000" pitchFamily="2" charset="0"/>
              </a:rPr>
              <a:t> assessments each term</a:t>
            </a:r>
          </a:p>
          <a:p>
            <a:r>
              <a:rPr lang="en-GB" sz="2000" dirty="0">
                <a:latin typeface="Mangal Pro" panose="00000500000000000000" pitchFamily="2" charset="0"/>
              </a:rPr>
              <a:t>Weekly spellings</a:t>
            </a:r>
          </a:p>
          <a:p>
            <a:r>
              <a:rPr lang="en-GB" sz="2000" dirty="0">
                <a:latin typeface="Mangal Pro" panose="00000500000000000000" pitchFamily="2" charset="0"/>
              </a:rPr>
              <a:t>Weekly </a:t>
            </a:r>
            <a:r>
              <a:rPr lang="en-GB" sz="2000" dirty="0" err="1">
                <a:latin typeface="Mangal Pro" panose="00000500000000000000" pitchFamily="2" charset="0"/>
              </a:rPr>
              <a:t>timestables</a:t>
            </a:r>
            <a:r>
              <a:rPr lang="en-GB" sz="2000" dirty="0">
                <a:latin typeface="Mangal Pro" panose="00000500000000000000" pitchFamily="2" charset="0"/>
              </a:rPr>
              <a:t> (After Christmas)</a:t>
            </a:r>
          </a:p>
          <a:p>
            <a:r>
              <a:rPr lang="en-GB" sz="2000" dirty="0">
                <a:latin typeface="Mangal Pro" panose="00000500000000000000" pitchFamily="2" charset="0"/>
              </a:rPr>
              <a:t>SATs- informal</a:t>
            </a:r>
          </a:p>
        </p:txBody>
      </p:sp>
    </p:spTree>
    <p:extLst>
      <p:ext uri="{BB962C8B-B14F-4D97-AF65-F5344CB8AC3E}">
        <p14:creationId xmlns:p14="http://schemas.microsoft.com/office/powerpoint/2010/main" val="40390348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3" y="404664"/>
            <a:ext cx="8349915" cy="1307232"/>
          </a:xfrm>
        </p:spPr>
        <p:txBody>
          <a:bodyPr>
            <a:normAutofit/>
          </a:bodyPr>
          <a:lstStyle/>
          <a:p>
            <a:r>
              <a:rPr lang="en-GB" dirty="0">
                <a:latin typeface="Mangal Pro" panose="00000500000000000000" pitchFamily="2" charset="0"/>
              </a:rPr>
              <a:t>Statutory Assessment Tests (</a:t>
            </a:r>
            <a:r>
              <a:rPr lang="en-GB" dirty="0" err="1">
                <a:latin typeface="Mangal Pro" panose="00000500000000000000" pitchFamily="2" charset="0"/>
              </a:rPr>
              <a:t>Sats</a:t>
            </a:r>
            <a:r>
              <a:rPr lang="en-GB" dirty="0">
                <a:latin typeface="Mangal Pro" panose="00000500000000000000" pitchFamily="2" charset="0"/>
              </a:rPr>
              <a:t>)</a:t>
            </a:r>
          </a:p>
        </p:txBody>
      </p:sp>
      <p:sp>
        <p:nvSpPr>
          <p:cNvPr id="3" name="Content Placeholder 2"/>
          <p:cNvSpPr>
            <a:spLocks noGrp="1"/>
          </p:cNvSpPr>
          <p:nvPr>
            <p:ph idx="1"/>
          </p:nvPr>
        </p:nvSpPr>
        <p:spPr>
          <a:xfrm>
            <a:off x="107502" y="1844824"/>
            <a:ext cx="8856985" cy="4373096"/>
          </a:xfrm>
        </p:spPr>
        <p:txBody>
          <a:bodyPr>
            <a:noAutofit/>
          </a:bodyPr>
          <a:lstStyle/>
          <a:p>
            <a:pPr algn="l" fontAlgn="base"/>
            <a:r>
              <a:rPr lang="en-GB" sz="1800" dirty="0">
                <a:latin typeface="Mangal Pro" panose="00000500000000000000" pitchFamily="2" charset="0"/>
              </a:rPr>
              <a:t>In 2024, Key Stage 1 SATs are no longer compulsory national tests.</a:t>
            </a:r>
          </a:p>
          <a:p>
            <a:pPr algn="l" fontAlgn="base"/>
            <a:r>
              <a:rPr lang="en-GB" sz="1800" dirty="0">
                <a:latin typeface="Mangal Pro" panose="00000500000000000000" pitchFamily="2" charset="0"/>
              </a:rPr>
              <a:t>However, KS1 SATs have been 'replaced' by optional KS1 SATs tests. These optional SATs tests will continue to be authored, published, printed and distributed by the STA. It is likely (following STA recommendation) that all schools across England will continue to administer these tests in the same fashion as past KS1 SATs tests.</a:t>
            </a:r>
          </a:p>
          <a:p>
            <a:pPr algn="l" fontAlgn="base"/>
            <a:r>
              <a:rPr lang="en-GB" sz="1800" dirty="0">
                <a:latin typeface="Mangal Pro" panose="00000500000000000000" pitchFamily="2" charset="0"/>
              </a:rPr>
              <a:t>Do bear in mind that schools will choose whether they will administer these optional KS1 SATs, not individual parents.</a:t>
            </a:r>
          </a:p>
          <a:p>
            <a:pPr fontAlgn="base"/>
            <a:r>
              <a:rPr lang="en-GB" sz="1800" dirty="0">
                <a:latin typeface="Mangal Pro" panose="00000500000000000000" pitchFamily="2" charset="0"/>
              </a:rPr>
              <a:t>KS1 SATs will be taken in Maths, Reading and Grammar, Punctuation and Spelling (optionally) under informal exam conditions. These papers will be marked by their teachers, along with their teacher assessments in Writing and Science.</a:t>
            </a:r>
          </a:p>
          <a:p>
            <a:pPr marL="0" indent="0" algn="l" fontAlgn="base">
              <a:buNone/>
            </a:pPr>
            <a:r>
              <a:rPr lang="en-GB" sz="1800" b="1" u="sng" dirty="0">
                <a:latin typeface="Mangal Pro" panose="00000500000000000000" pitchFamily="2" charset="0"/>
              </a:rPr>
              <a:t>KS1 SATs Exam Dates</a:t>
            </a:r>
          </a:p>
          <a:p>
            <a:pPr fontAlgn="base"/>
            <a:r>
              <a:rPr lang="en-GB" sz="1800" dirty="0">
                <a:latin typeface="Mangal Pro" panose="00000500000000000000" pitchFamily="2" charset="0"/>
              </a:rPr>
              <a:t>The 2024 KS1 SATs will take place at some point throughout May 2025. The precise days of the tests varies from school to school as they are offered the flexibility of fitting in the tests when its deemed most convenient.</a:t>
            </a:r>
          </a:p>
          <a:p>
            <a:pPr algn="l" fontAlgn="base"/>
            <a:endParaRPr lang="en-GB" sz="1800" dirty="0">
              <a:latin typeface="Mangal Pro" panose="00000500000000000000" pitchFamily="2" charset="0"/>
            </a:endParaRPr>
          </a:p>
        </p:txBody>
      </p:sp>
    </p:spTree>
    <p:extLst>
      <p:ext uri="{BB962C8B-B14F-4D97-AF65-F5344CB8AC3E}">
        <p14:creationId xmlns:p14="http://schemas.microsoft.com/office/powerpoint/2010/main" val="5299620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9468D-DA2F-16F1-2E04-CB78802BC617}"/>
              </a:ext>
            </a:extLst>
          </p:cNvPr>
          <p:cNvSpPr>
            <a:spLocks noGrp="1"/>
          </p:cNvSpPr>
          <p:nvPr>
            <p:ph type="title"/>
          </p:nvPr>
        </p:nvSpPr>
        <p:spPr>
          <a:xfrm>
            <a:off x="367426" y="764704"/>
            <a:ext cx="4032448" cy="1008112"/>
          </a:xfrm>
        </p:spPr>
        <p:txBody>
          <a:bodyPr vert="horz" lIns="91440" tIns="45720" rIns="91440" bIns="45720" rtlCol="0" anchor="ctr">
            <a:normAutofit/>
          </a:bodyPr>
          <a:lstStyle/>
          <a:p>
            <a:pPr>
              <a:lnSpc>
                <a:spcPct val="80000"/>
              </a:lnSpc>
            </a:pPr>
            <a:r>
              <a:rPr lang="en-US" sz="6000" spc="150" dirty="0">
                <a:solidFill>
                  <a:srgbClr val="0070C0"/>
                </a:solidFill>
                <a:latin typeface="Mangal Pro" panose="00000500000000000000" pitchFamily="2" charset="0"/>
              </a:rPr>
              <a:t>Rewards</a:t>
            </a:r>
          </a:p>
        </p:txBody>
      </p:sp>
      <p:sp>
        <p:nvSpPr>
          <p:cNvPr id="3" name="TextBox 2">
            <a:extLst>
              <a:ext uri="{FF2B5EF4-FFF2-40B4-BE49-F238E27FC236}">
                <a16:creationId xmlns:a16="http://schemas.microsoft.com/office/drawing/2014/main" id="{32010971-DE47-9046-C61A-BA6E48E05FC5}"/>
              </a:ext>
            </a:extLst>
          </p:cNvPr>
          <p:cNvSpPr txBox="1"/>
          <p:nvPr/>
        </p:nvSpPr>
        <p:spPr>
          <a:xfrm>
            <a:off x="395536" y="1916832"/>
            <a:ext cx="8208912" cy="4801314"/>
          </a:xfrm>
          <a:prstGeom prst="rect">
            <a:avLst/>
          </a:prstGeom>
          <a:noFill/>
        </p:spPr>
        <p:txBody>
          <a:bodyPr wrap="square" rtlCol="0">
            <a:spAutoFit/>
          </a:bodyPr>
          <a:lstStyle/>
          <a:p>
            <a:r>
              <a:rPr lang="en-US" dirty="0">
                <a:solidFill>
                  <a:schemeClr val="accent1"/>
                </a:solidFill>
                <a:latin typeface="Mangal Pro" panose="00000500000000000000" pitchFamily="2" charset="0"/>
              </a:rPr>
              <a:t>Gold Award:</a:t>
            </a:r>
          </a:p>
          <a:p>
            <a:r>
              <a:rPr lang="en-US" dirty="0">
                <a:solidFill>
                  <a:schemeClr val="accent1"/>
                </a:solidFill>
                <a:latin typeface="Mangal Pro" panose="00000500000000000000" pitchFamily="2" charset="0"/>
              </a:rPr>
              <a:t>This is a weekly certificate given to the children who have shown the values within the week. Children will be chosen by the class teacher and parents will be invited into school on the following Monday to see their success shared with the school. </a:t>
            </a:r>
          </a:p>
          <a:p>
            <a:endParaRPr lang="en-US" dirty="0">
              <a:latin typeface="Mangal Pro" panose="00000500000000000000" pitchFamily="2" charset="0"/>
            </a:endParaRPr>
          </a:p>
          <a:p>
            <a:r>
              <a:rPr lang="en-US" dirty="0">
                <a:solidFill>
                  <a:schemeClr val="tx1">
                    <a:lumMod val="75000"/>
                  </a:schemeClr>
                </a:solidFill>
                <a:latin typeface="Mangal Pro" panose="00000500000000000000" pitchFamily="2" charset="0"/>
              </a:rPr>
              <a:t>Silver Award: </a:t>
            </a:r>
          </a:p>
          <a:p>
            <a:r>
              <a:rPr lang="en-US" dirty="0">
                <a:solidFill>
                  <a:schemeClr val="tx1">
                    <a:lumMod val="75000"/>
                  </a:schemeClr>
                </a:solidFill>
                <a:latin typeface="Mangal Pro" panose="00000500000000000000" pitchFamily="2" charset="0"/>
              </a:rPr>
              <a:t>Children are sent to the ‘Silver Book’ for a variety of reasons. This can be given to any children who have either shown the values or taken pride in their work. </a:t>
            </a:r>
          </a:p>
          <a:p>
            <a:endParaRPr lang="en-US" dirty="0">
              <a:latin typeface="Mangal Pro" panose="00000500000000000000" pitchFamily="2" charset="0"/>
            </a:endParaRPr>
          </a:p>
          <a:p>
            <a:r>
              <a:rPr lang="en-US" dirty="0">
                <a:solidFill>
                  <a:schemeClr val="accent6">
                    <a:lumMod val="75000"/>
                  </a:schemeClr>
                </a:solidFill>
                <a:latin typeface="Mangal Pro" panose="00000500000000000000" pitchFamily="2" charset="0"/>
              </a:rPr>
              <a:t>Bronze Award: </a:t>
            </a:r>
          </a:p>
          <a:p>
            <a:r>
              <a:rPr lang="en-US" dirty="0">
                <a:solidFill>
                  <a:schemeClr val="accent6">
                    <a:lumMod val="75000"/>
                  </a:schemeClr>
                </a:solidFill>
                <a:latin typeface="Mangal Pro" panose="00000500000000000000" pitchFamily="2" charset="0"/>
              </a:rPr>
              <a:t>House points make up our Bronze Award level. Children can be given house points again for a variety of reasons and it can be awarded to them by any member of staff.</a:t>
            </a:r>
          </a:p>
          <a:p>
            <a:r>
              <a:rPr lang="en-US" dirty="0">
                <a:solidFill>
                  <a:schemeClr val="accent6">
                    <a:lumMod val="75000"/>
                  </a:schemeClr>
                </a:solidFill>
                <a:latin typeface="Mangal Pro" panose="00000500000000000000" pitchFamily="2" charset="0"/>
              </a:rPr>
              <a:t>Each point is awarded to their house and the house with the most points at the end of the half-term will receive a treat!  </a:t>
            </a:r>
            <a:endParaRPr lang="en-GB" dirty="0">
              <a:solidFill>
                <a:schemeClr val="accent6">
                  <a:lumMod val="75000"/>
                </a:schemeClr>
              </a:solidFill>
              <a:latin typeface="Mangal Pro" panose="00000500000000000000" pitchFamily="2" charset="0"/>
            </a:endParaRPr>
          </a:p>
        </p:txBody>
      </p:sp>
    </p:spTree>
    <p:extLst>
      <p:ext uri="{BB962C8B-B14F-4D97-AF65-F5344CB8AC3E}">
        <p14:creationId xmlns:p14="http://schemas.microsoft.com/office/powerpoint/2010/main" val="12388374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2" descr="https://pod51049.outlook.com/owa/service.svc/s/GetFileAttachment?id=AAMkADVmZjI3MDAwLWRiZjUtNGYyZC1iYThlLTczMDg4MjU1M2E3OABGAAAAAAAsqnzlRcp5TKGDDNI0sEw%2BBwAn6bW1WVxLS7vG%2BoGshlPwAAAAAAENAAAn6bW1WVxLS7vG%2BoGshlPwAABHsMITAAABEgAQAONLdf06PTVEgCDN6RvD4Uk%3D&amp;isImagePreview=True&amp;X-OWA-CANARY=cx4NQNl5pE6Yy9QeqbxMVt3IWnRHmtEIfvWhbEIY9EMGtAt87p43gGBAxKC8mCt7YSkZNvh5UIQ."/>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 name="AutoShape 5" descr="https://pod51049.outlook.com/owa/service.svc/s/GetFileAttachment?id=AAMkADVmZjI3MDAwLWRiZjUtNGYyZC1iYThlLTczMDg4MjU1M2E3OABGAAAAAAAsqnzlRcp5TKGDDNI0sEw%2BBwAn6bW1WVxLS7vG%2BoGshlPwAAAAAAENAAAn6bW1WVxLS7vG%2BoGshlPwAABHsMITAAABEgAQAA3ECGdA1gtAj8a02AwYS7g%3D&amp;isImagePreview=True&amp;X-OWA-CANARY=ioi5G9WOqkGLINseHd6qjI_LrHVHmtEIFO9094LqQEZbRfL8ueew5slnjQmgqmJF3rMbsIFrsKI."/>
          <p:cNvSpPr>
            <a:spLocks noChangeAspect="1" noChangeArrowheads="1"/>
          </p:cNvSpPr>
          <p:nvPr/>
        </p:nvSpPr>
        <p:spPr bwMode="auto">
          <a:xfrm>
            <a:off x="215900" y="158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Title 1"/>
          <p:cNvSpPr>
            <a:spLocks noGrp="1"/>
          </p:cNvSpPr>
          <p:nvPr>
            <p:ph type="title"/>
          </p:nvPr>
        </p:nvSpPr>
        <p:spPr>
          <a:xfrm>
            <a:off x="215900" y="868256"/>
            <a:ext cx="5436220" cy="346348"/>
          </a:xfrm>
        </p:spPr>
        <p:txBody>
          <a:bodyPr>
            <a:noAutofit/>
          </a:bodyPr>
          <a:lstStyle/>
          <a:p>
            <a:r>
              <a:rPr lang="en-GB" sz="3600" dirty="0">
                <a:latin typeface="Mangal Pro" panose="00000500000000000000" pitchFamily="2" charset="0"/>
              </a:rPr>
              <a:t>KS1 Reading diary</a:t>
            </a:r>
          </a:p>
        </p:txBody>
      </p:sp>
      <p:sp>
        <p:nvSpPr>
          <p:cNvPr id="7" name="TextBox 6"/>
          <p:cNvSpPr txBox="1"/>
          <p:nvPr/>
        </p:nvSpPr>
        <p:spPr>
          <a:xfrm>
            <a:off x="5652120" y="2852936"/>
            <a:ext cx="3203972" cy="3416320"/>
          </a:xfrm>
          <a:prstGeom prst="rect">
            <a:avLst/>
          </a:prstGeom>
          <a:noFill/>
        </p:spPr>
        <p:txBody>
          <a:bodyPr wrap="square" rtlCol="0">
            <a:spAutoFit/>
          </a:bodyPr>
          <a:lstStyle/>
          <a:p>
            <a:pPr marL="285750" indent="-285750">
              <a:buFont typeface="Arial" panose="020B0604020202020204" pitchFamily="34" charset="0"/>
              <a:buChar char="•"/>
            </a:pPr>
            <a:r>
              <a:rPr lang="en-GB" sz="2000" dirty="0">
                <a:latin typeface="Mangal Pro" panose="00000500000000000000" pitchFamily="2" charset="0"/>
              </a:rPr>
              <a:t>To read 5 times a week – parents to sign every time they read. </a:t>
            </a:r>
          </a:p>
          <a:p>
            <a:pPr marL="285750" indent="-285750">
              <a:buFont typeface="Arial" panose="020B0604020202020204" pitchFamily="34" charset="0"/>
              <a:buChar char="•"/>
            </a:pPr>
            <a:r>
              <a:rPr lang="en-GB" sz="2000" dirty="0">
                <a:latin typeface="Mangal Pro" panose="00000500000000000000" pitchFamily="2" charset="0"/>
              </a:rPr>
              <a:t>Can be used as a communication tool if there are any worries.</a:t>
            </a:r>
          </a:p>
          <a:p>
            <a:pPr marL="285750" indent="-285750">
              <a:buFont typeface="Arial" panose="020B0604020202020204" pitchFamily="34" charset="0"/>
              <a:buChar char="•"/>
            </a:pPr>
            <a:r>
              <a:rPr lang="en-GB" sz="2000" dirty="0">
                <a:latin typeface="Mangal Pro" panose="00000500000000000000" pitchFamily="2" charset="0"/>
              </a:rPr>
              <a:t>Children are awarded stars for reaching 50, 100, 200 etc.</a:t>
            </a:r>
          </a:p>
          <a:p>
            <a:pPr marL="285750" indent="-285750">
              <a:buFont typeface="Arial" panose="020B0604020202020204" pitchFamily="34" charset="0"/>
              <a:buChar char="•"/>
            </a:pPr>
            <a:endParaRPr lang="en-GB" sz="1600" dirty="0">
              <a:latin typeface="Century Gothic" panose="020B0502020202020204" pitchFamily="34" charset="0"/>
            </a:endParaRPr>
          </a:p>
        </p:txBody>
      </p:sp>
      <p:pic>
        <p:nvPicPr>
          <p:cNvPr id="10" name="Picture 9" descr="A yellow book with a cartoon character on it&#10;&#10;Description automatically generated">
            <a:extLst>
              <a:ext uri="{FF2B5EF4-FFF2-40B4-BE49-F238E27FC236}">
                <a16:creationId xmlns:a16="http://schemas.microsoft.com/office/drawing/2014/main" id="{8463F2CA-B085-EE0C-F51A-8ED3DC368D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0121" y="1715179"/>
            <a:ext cx="5152580" cy="5142821"/>
          </a:xfrm>
          <a:prstGeom prst="rect">
            <a:avLst/>
          </a:prstGeom>
        </p:spPr>
      </p:pic>
    </p:spTree>
    <p:extLst>
      <p:ext uri="{BB962C8B-B14F-4D97-AF65-F5344CB8AC3E}">
        <p14:creationId xmlns:p14="http://schemas.microsoft.com/office/powerpoint/2010/main" val="19518213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93387271"/>
              </p:ext>
            </p:extLst>
          </p:nvPr>
        </p:nvGraphicFramePr>
        <p:xfrm>
          <a:off x="431540" y="2060848"/>
          <a:ext cx="8280920" cy="2966684"/>
        </p:xfrm>
        <a:graphic>
          <a:graphicData uri="http://schemas.openxmlformats.org/drawingml/2006/table">
            <a:tbl>
              <a:tblPr/>
              <a:tblGrid>
                <a:gridCol w="5431858">
                  <a:extLst>
                    <a:ext uri="{9D8B030D-6E8A-4147-A177-3AD203B41FA5}">
                      <a16:colId xmlns:a16="http://schemas.microsoft.com/office/drawing/2014/main" val="1460365453"/>
                    </a:ext>
                  </a:extLst>
                </a:gridCol>
                <a:gridCol w="1411218">
                  <a:extLst>
                    <a:ext uri="{9D8B030D-6E8A-4147-A177-3AD203B41FA5}">
                      <a16:colId xmlns:a16="http://schemas.microsoft.com/office/drawing/2014/main" val="583513495"/>
                    </a:ext>
                  </a:extLst>
                </a:gridCol>
                <a:gridCol w="1437844">
                  <a:extLst>
                    <a:ext uri="{9D8B030D-6E8A-4147-A177-3AD203B41FA5}">
                      <a16:colId xmlns:a16="http://schemas.microsoft.com/office/drawing/2014/main" val="2234735854"/>
                    </a:ext>
                  </a:extLst>
                </a:gridCol>
              </a:tblGrid>
              <a:tr h="530922">
                <a:tc>
                  <a:txBody>
                    <a:bodyPr/>
                    <a:lstStyle/>
                    <a:p>
                      <a:pPr>
                        <a:lnSpc>
                          <a:spcPct val="115000"/>
                        </a:lnSpc>
                        <a:spcAft>
                          <a:spcPts val="1000"/>
                        </a:spcAft>
                      </a:pPr>
                      <a:r>
                        <a:rPr lang="en-GB" sz="1400" b="1" dirty="0">
                          <a:effectLst/>
                          <a:latin typeface="Mangal Pro" panose="00000500000000000000" pitchFamily="2" charset="0"/>
                          <a:ea typeface="Calibri" panose="020F0502020204030204" pitchFamily="34" charset="0"/>
                          <a:cs typeface="Times New Roman" panose="02020603050405020304" pitchFamily="18" charset="0"/>
                        </a:rPr>
                        <a:t>Task Set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GB" sz="1400" b="1" dirty="0">
                          <a:effectLst/>
                          <a:latin typeface="Mangal Pro" panose="00000500000000000000" pitchFamily="2" charset="0"/>
                          <a:ea typeface="Calibri" panose="020F0502020204030204" pitchFamily="34" charset="0"/>
                          <a:cs typeface="Times New Roman" panose="02020603050405020304" pitchFamily="18" charset="0"/>
                        </a:rPr>
                        <a:t>Day Set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1000"/>
                        </a:spcAft>
                      </a:pPr>
                      <a:r>
                        <a:rPr lang="en-GB" sz="1400" b="1" dirty="0">
                          <a:effectLst/>
                          <a:latin typeface="Mangal Pro" panose="00000500000000000000" pitchFamily="2" charset="0"/>
                          <a:ea typeface="Calibri" panose="020F0502020204030204" pitchFamily="34" charset="0"/>
                          <a:cs typeface="Times New Roman" panose="02020603050405020304" pitchFamily="18" charset="0"/>
                        </a:rPr>
                        <a:t>Day to be handed in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64604574"/>
                  </a:ext>
                </a:extLst>
              </a:tr>
              <a:tr h="1327306">
                <a:tc>
                  <a:txBody>
                    <a:bodyPr/>
                    <a:lstStyle/>
                    <a:p>
                      <a:pPr>
                        <a:lnSpc>
                          <a:spcPct val="115000"/>
                        </a:lnSpc>
                        <a:spcAft>
                          <a:spcPts val="1000"/>
                        </a:spcAft>
                      </a:pPr>
                      <a:endParaRPr lang="en-GB" sz="1400" b="1" dirty="0">
                        <a:effectLst/>
                        <a:latin typeface="Mangal Pro" panose="00000500000000000000" pitchFamily="2" charset="0"/>
                        <a:ea typeface="Calibri" panose="020F0502020204030204" pitchFamily="34" charset="0"/>
                        <a:cs typeface="Times New Roman" panose="02020603050405020304" pitchFamily="18" charset="0"/>
                      </a:endParaRPr>
                    </a:p>
                    <a:p>
                      <a:pPr>
                        <a:lnSpc>
                          <a:spcPct val="115000"/>
                        </a:lnSpc>
                        <a:spcAft>
                          <a:spcPts val="1000"/>
                        </a:spcAft>
                      </a:pPr>
                      <a:r>
                        <a:rPr lang="en-GB" sz="1400" b="1" dirty="0">
                          <a:effectLst/>
                          <a:latin typeface="Mangal Pro" panose="00000500000000000000" pitchFamily="2" charset="0"/>
                          <a:ea typeface="Calibri" panose="020F0502020204030204" pitchFamily="34" charset="0"/>
                          <a:cs typeface="Times New Roman" panose="02020603050405020304" pitchFamily="18" charset="0"/>
                        </a:rPr>
                        <a:t>Daily Reading- The expectation is that the children read for at least 15 minutes a night at least five times a week.</a:t>
                      </a:r>
                      <a:endParaRPr lang="en-GB" sz="1400" dirty="0">
                        <a:effectLst/>
                        <a:latin typeface="Mangal Pro" panose="00000500000000000000"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GB" sz="1400" dirty="0">
                          <a:effectLst/>
                          <a:latin typeface="Mangal Pro" panose="00000500000000000000" pitchFamily="2" charset="0"/>
                          <a:ea typeface="Calibri" panose="020F0502020204030204" pitchFamily="34" charset="0"/>
                          <a:cs typeface="Times New Roman" panose="02020603050405020304" pitchFamily="18" charset="0"/>
                        </a:rPr>
                        <a:t> </a:t>
                      </a:r>
                    </a:p>
                    <a:p>
                      <a:pPr>
                        <a:lnSpc>
                          <a:spcPct val="115000"/>
                        </a:lnSpc>
                        <a:spcAft>
                          <a:spcPts val="1000"/>
                        </a:spcAft>
                      </a:pPr>
                      <a:r>
                        <a:rPr lang="en-GB" sz="1400" dirty="0">
                          <a:effectLst/>
                          <a:latin typeface="Mangal Pro" panose="00000500000000000000" pitchFamily="2" charset="0"/>
                          <a:ea typeface="Calibri" panose="020F0502020204030204" pitchFamily="34" charset="0"/>
                          <a:cs typeface="Times New Roman" panose="02020603050405020304" pitchFamily="18" charset="0"/>
                        </a:rPr>
                        <a:t>Everyday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GB" sz="1400" dirty="0">
                          <a:effectLst/>
                          <a:latin typeface="Mangal Pro" panose="00000500000000000000" pitchFamily="2" charset="0"/>
                          <a:ea typeface="Calibri" panose="020F0502020204030204" pitchFamily="34" charset="0"/>
                          <a:cs typeface="Times New Roman" panose="02020603050405020304" pitchFamily="18" charset="0"/>
                        </a:rPr>
                        <a:t> </a:t>
                      </a:r>
                    </a:p>
                    <a:p>
                      <a:pPr>
                        <a:lnSpc>
                          <a:spcPct val="115000"/>
                        </a:lnSpc>
                        <a:spcAft>
                          <a:spcPts val="1000"/>
                        </a:spcAft>
                      </a:pPr>
                      <a:r>
                        <a:rPr lang="en-GB" sz="1400" dirty="0">
                          <a:effectLst/>
                          <a:latin typeface="Mangal Pro" panose="00000500000000000000" pitchFamily="2" charset="0"/>
                          <a:ea typeface="Calibri" panose="020F0502020204030204" pitchFamily="34" charset="0"/>
                          <a:cs typeface="Times New Roman" panose="02020603050405020304" pitchFamily="18" charset="0"/>
                        </a:rPr>
                        <a:t>Everyday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34014556"/>
                  </a:ext>
                </a:extLst>
              </a:tr>
              <a:tr h="1061845">
                <a:tc>
                  <a:txBody>
                    <a:bodyPr/>
                    <a:lstStyle/>
                    <a:p>
                      <a:pPr>
                        <a:lnSpc>
                          <a:spcPct val="115000"/>
                        </a:lnSpc>
                        <a:spcAft>
                          <a:spcPts val="1000"/>
                        </a:spcAft>
                      </a:pPr>
                      <a:endParaRPr lang="en-GB" sz="1400" b="1" dirty="0">
                        <a:effectLst/>
                        <a:latin typeface="Mangal Pro" panose="00000500000000000000" pitchFamily="2" charset="0"/>
                        <a:ea typeface="Calibri" panose="020F0502020204030204" pitchFamily="34" charset="0"/>
                        <a:cs typeface="Times New Roman" panose="02020603050405020304" pitchFamily="18" charset="0"/>
                      </a:endParaRPr>
                    </a:p>
                    <a:p>
                      <a:pPr>
                        <a:lnSpc>
                          <a:spcPct val="115000"/>
                        </a:lnSpc>
                        <a:spcAft>
                          <a:spcPts val="1000"/>
                        </a:spcAft>
                      </a:pPr>
                      <a:r>
                        <a:rPr lang="en-GB" sz="1400" b="1" dirty="0">
                          <a:effectLst/>
                          <a:latin typeface="Mangal Pro" panose="00000500000000000000" pitchFamily="2" charset="0"/>
                          <a:ea typeface="Calibri" panose="020F0502020204030204" pitchFamily="34" charset="0"/>
                          <a:cs typeface="Times New Roman" panose="02020603050405020304" pitchFamily="18" charset="0"/>
                        </a:rPr>
                        <a:t>Homework- Handwriting/spelling focus and Maths questions to practise and consolidate the learning that week.</a:t>
                      </a:r>
                      <a:endParaRPr lang="en-GB" sz="1400" dirty="0">
                        <a:effectLst/>
                        <a:latin typeface="Mangal Pro" panose="00000500000000000000"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endParaRPr lang="en-GB" sz="1400" dirty="0">
                        <a:effectLst/>
                        <a:latin typeface="Mangal Pro" panose="00000500000000000000" pitchFamily="2" charset="0"/>
                        <a:ea typeface="Calibri" panose="020F0502020204030204" pitchFamily="34" charset="0"/>
                        <a:cs typeface="Times New Roman" panose="02020603050405020304" pitchFamily="18" charset="0"/>
                      </a:endParaRPr>
                    </a:p>
                    <a:p>
                      <a:pPr>
                        <a:lnSpc>
                          <a:spcPct val="115000"/>
                        </a:lnSpc>
                        <a:spcAft>
                          <a:spcPts val="1000"/>
                        </a:spcAft>
                      </a:pPr>
                      <a:r>
                        <a:rPr lang="en-GB" sz="1400" dirty="0">
                          <a:effectLst/>
                          <a:latin typeface="Mangal Pro" panose="00000500000000000000" pitchFamily="2" charset="0"/>
                          <a:ea typeface="Calibri" panose="020F0502020204030204" pitchFamily="34" charset="0"/>
                          <a:cs typeface="Times New Roman" panose="02020603050405020304" pitchFamily="18" charset="0"/>
                        </a:rPr>
                        <a:t>Friday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endParaRPr lang="en-GB" sz="1400" dirty="0">
                        <a:effectLst/>
                        <a:latin typeface="Mangal Pro" panose="00000500000000000000" pitchFamily="2" charset="0"/>
                        <a:ea typeface="Calibri" panose="020F0502020204030204" pitchFamily="34" charset="0"/>
                        <a:cs typeface="Times New Roman" panose="02020603050405020304" pitchFamily="18" charset="0"/>
                      </a:endParaRPr>
                    </a:p>
                    <a:p>
                      <a:pPr>
                        <a:lnSpc>
                          <a:spcPct val="115000"/>
                        </a:lnSpc>
                        <a:spcAft>
                          <a:spcPts val="1000"/>
                        </a:spcAft>
                      </a:pPr>
                      <a:r>
                        <a:rPr lang="en-GB" sz="1400" dirty="0">
                          <a:effectLst/>
                          <a:latin typeface="Mangal Pro" panose="00000500000000000000" pitchFamily="2" charset="0"/>
                          <a:ea typeface="Calibri" panose="020F0502020204030204" pitchFamily="34" charset="0"/>
                          <a:cs typeface="Times New Roman" panose="02020603050405020304" pitchFamily="18" charset="0"/>
                        </a:rPr>
                        <a:t>The following Thursday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38222165"/>
                  </a:ext>
                </a:extLst>
              </a:tr>
            </a:tbl>
          </a:graphicData>
        </a:graphic>
      </p:graphicFrame>
      <p:sp>
        <p:nvSpPr>
          <p:cNvPr id="4" name="Title 1"/>
          <p:cNvSpPr txBox="1">
            <a:spLocks/>
          </p:cNvSpPr>
          <p:nvPr/>
        </p:nvSpPr>
        <p:spPr>
          <a:xfrm>
            <a:off x="423832" y="548680"/>
            <a:ext cx="5149428" cy="764704"/>
          </a:xfrm>
          <a:prstGeom prst="rect">
            <a:avLst/>
          </a:prstGeom>
        </p:spPr>
        <p:txBody>
          <a:bodyPr>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dirty="0">
                <a:latin typeface="Mangal Pro" panose="00000500000000000000" pitchFamily="2" charset="0"/>
              </a:rPr>
              <a:t>Homework:</a:t>
            </a:r>
          </a:p>
        </p:txBody>
      </p:sp>
    </p:spTree>
    <p:extLst>
      <p:ext uri="{BB962C8B-B14F-4D97-AF65-F5344CB8AC3E}">
        <p14:creationId xmlns:p14="http://schemas.microsoft.com/office/powerpoint/2010/main" val="15254865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902189" y="284176"/>
            <a:ext cx="7338060" cy="1508760"/>
          </a:xfrm>
        </p:spPr>
        <p:txBody>
          <a:bodyPr>
            <a:normAutofit fontScale="90000"/>
          </a:bodyPr>
          <a:lstStyle/>
          <a:p>
            <a:r>
              <a:rPr lang="en-GB" sz="3400" dirty="0">
                <a:latin typeface="Mangal Pro" panose="00000500000000000000" pitchFamily="2" charset="0"/>
              </a:rPr>
              <a:t>So, what will children ‘get’ at the end of the year and how do you measure progress?</a:t>
            </a:r>
          </a:p>
        </p:txBody>
      </p:sp>
      <p:pic>
        <p:nvPicPr>
          <p:cNvPr id="3074" name="Picture 2" descr="http://www.kompak.co/wp-content/uploads/2015/06/147546550.jpg"/>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ackgroundRemoval t="12101" b="88564" l="58933" r="94585">
                        <a14:foregroundMark x1="70040" y1="21742" x2="73162" y2="21011"/>
                      </a14:backgroundRemoval>
                    </a14:imgEffect>
                  </a14:imgLayer>
                </a14:imgProps>
              </a:ext>
              <a:ext uri="{28A0092B-C50C-407E-A947-70E740481C1C}">
                <a14:useLocalDpi xmlns:a14="http://schemas.microsoft.com/office/drawing/2010/main" val="0"/>
              </a:ext>
            </a:extLst>
          </a:blip>
          <a:srcRect l="58632" t="8093" r="4867" b="8500"/>
          <a:stretch/>
        </p:blipFill>
        <p:spPr bwMode="auto">
          <a:xfrm>
            <a:off x="6012160" y="2437820"/>
            <a:ext cx="2515229" cy="3416205"/>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1202018" y="2788762"/>
            <a:ext cx="4931704" cy="1879361"/>
          </a:xfrm>
          <a:prstGeom prst="rect">
            <a:avLst/>
          </a:prstGeom>
        </p:spPr>
        <p:txBody>
          <a:bodyPr wrap="square">
            <a:spAutoFit/>
          </a:bodyPr>
          <a:lstStyle/>
          <a:p>
            <a:pPr algn="ctr" defTabSz="406908">
              <a:spcAft>
                <a:spcPts val="600"/>
              </a:spcAft>
            </a:pPr>
            <a:r>
              <a:rPr lang="en-GB" sz="1602" kern="1200" dirty="0">
                <a:solidFill>
                  <a:schemeClr val="tx1"/>
                </a:solidFill>
                <a:latin typeface="Mangal Pro" panose="00000500000000000000" pitchFamily="2" charset="0"/>
              </a:rPr>
              <a:t>Children’s learning will be measured in the following stages..</a:t>
            </a:r>
          </a:p>
          <a:p>
            <a:pPr defTabSz="406908">
              <a:spcAft>
                <a:spcPts val="600"/>
              </a:spcAft>
            </a:pPr>
            <a:endParaRPr lang="en-GB" sz="1602" kern="1200" dirty="0">
              <a:solidFill>
                <a:schemeClr val="tx1"/>
              </a:solidFill>
              <a:latin typeface="Mangal Pro" panose="00000500000000000000" pitchFamily="2" charset="0"/>
            </a:endParaRPr>
          </a:p>
          <a:p>
            <a:pPr algn="ctr" defTabSz="406908">
              <a:spcAft>
                <a:spcPts val="600"/>
              </a:spcAft>
            </a:pPr>
            <a:r>
              <a:rPr lang="en-GB" sz="1602" b="1" kern="1200" dirty="0">
                <a:solidFill>
                  <a:schemeClr val="tx1"/>
                </a:solidFill>
                <a:latin typeface="Mangal Pro" panose="00000500000000000000" pitchFamily="2" charset="0"/>
              </a:rPr>
              <a:t>WTS, working towards standard</a:t>
            </a:r>
          </a:p>
          <a:p>
            <a:pPr algn="ctr" defTabSz="406908">
              <a:spcAft>
                <a:spcPts val="600"/>
              </a:spcAft>
            </a:pPr>
            <a:r>
              <a:rPr lang="en-GB" sz="1602" b="1" kern="1200" dirty="0">
                <a:solidFill>
                  <a:schemeClr val="tx1"/>
                </a:solidFill>
                <a:latin typeface="Mangal Pro" panose="00000500000000000000" pitchFamily="2" charset="0"/>
              </a:rPr>
              <a:t>EXS, expected standard</a:t>
            </a:r>
          </a:p>
          <a:p>
            <a:pPr algn="ctr" defTabSz="406908">
              <a:spcAft>
                <a:spcPts val="600"/>
              </a:spcAft>
            </a:pPr>
            <a:r>
              <a:rPr lang="en-GB" sz="1602" b="1" kern="1200" dirty="0">
                <a:solidFill>
                  <a:schemeClr val="tx1"/>
                </a:solidFill>
                <a:latin typeface="Mangal Pro" panose="00000500000000000000" pitchFamily="2" charset="0"/>
              </a:rPr>
              <a:t>GDS, greater depth standard</a:t>
            </a:r>
            <a:endParaRPr lang="en-GB" b="1" dirty="0">
              <a:latin typeface="Mangal Pro" panose="00000500000000000000" pitchFamily="2" charset="0"/>
            </a:endParaRPr>
          </a:p>
        </p:txBody>
      </p:sp>
      <p:sp>
        <p:nvSpPr>
          <p:cNvPr id="13" name="Rectangle 12"/>
          <p:cNvSpPr/>
          <p:nvPr/>
        </p:nvSpPr>
        <p:spPr>
          <a:xfrm>
            <a:off x="1540799" y="4941168"/>
            <a:ext cx="4254142" cy="1185902"/>
          </a:xfrm>
          <a:prstGeom prst="rect">
            <a:avLst/>
          </a:prstGeom>
        </p:spPr>
        <p:txBody>
          <a:bodyPr wrap="square">
            <a:spAutoFit/>
          </a:bodyPr>
          <a:lstStyle/>
          <a:p>
            <a:pPr algn="ctr" defTabSz="406908">
              <a:spcAft>
                <a:spcPts val="600"/>
              </a:spcAft>
            </a:pPr>
            <a:r>
              <a:rPr lang="en-GB" sz="1602" kern="1200" dirty="0">
                <a:solidFill>
                  <a:schemeClr val="tx1"/>
                </a:solidFill>
                <a:latin typeface="Mangal Pro" panose="00000500000000000000" pitchFamily="2" charset="0"/>
              </a:rPr>
              <a:t>By the end of the year, we are aiming for as many children to ‘get to’ Expected standard or above.</a:t>
            </a:r>
          </a:p>
          <a:p>
            <a:pPr>
              <a:spcAft>
                <a:spcPts val="600"/>
              </a:spcAft>
            </a:pPr>
            <a:endParaRPr lang="en-GB" dirty="0">
              <a:latin typeface="Century Gothic" panose="020B0502020202020204" pitchFamily="34" charset="0"/>
            </a:endParaRPr>
          </a:p>
        </p:txBody>
      </p:sp>
    </p:spTree>
    <p:extLst>
      <p:ext uri="{BB962C8B-B14F-4D97-AF65-F5344CB8AC3E}">
        <p14:creationId xmlns:p14="http://schemas.microsoft.com/office/powerpoint/2010/main" val="30708176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22762-8617-3F22-F53D-2283856B34E9}"/>
              </a:ext>
            </a:extLst>
          </p:cNvPr>
          <p:cNvSpPr>
            <a:spLocks noGrp="1"/>
          </p:cNvSpPr>
          <p:nvPr>
            <p:ph type="title"/>
          </p:nvPr>
        </p:nvSpPr>
        <p:spPr>
          <a:xfrm>
            <a:off x="152578" y="116632"/>
            <a:ext cx="7772400" cy="1508760"/>
          </a:xfrm>
        </p:spPr>
        <p:txBody>
          <a:bodyPr/>
          <a:lstStyle/>
          <a:p>
            <a:r>
              <a:rPr lang="en-US" dirty="0"/>
              <a:t>Key Performance indicators (KPI)</a:t>
            </a:r>
          </a:p>
        </p:txBody>
      </p:sp>
      <p:sp>
        <p:nvSpPr>
          <p:cNvPr id="3" name="Content Placeholder 2">
            <a:extLst>
              <a:ext uri="{FF2B5EF4-FFF2-40B4-BE49-F238E27FC236}">
                <a16:creationId xmlns:a16="http://schemas.microsoft.com/office/drawing/2014/main" id="{10C4D5DB-3FDB-B7BB-40A3-7909644204AF}"/>
              </a:ext>
            </a:extLst>
          </p:cNvPr>
          <p:cNvSpPr>
            <a:spLocks noGrp="1"/>
          </p:cNvSpPr>
          <p:nvPr>
            <p:ph idx="1"/>
          </p:nvPr>
        </p:nvSpPr>
        <p:spPr>
          <a:xfrm>
            <a:off x="107504" y="1484784"/>
            <a:ext cx="8856984" cy="5256584"/>
          </a:xfrm>
        </p:spPr>
        <p:txBody>
          <a:bodyPr>
            <a:normAutofit lnSpcReduction="10000"/>
          </a:bodyPr>
          <a:lstStyle/>
          <a:p>
            <a:pPr marL="0" indent="0">
              <a:buNone/>
            </a:pPr>
            <a:r>
              <a:rPr lang="en-US" dirty="0">
                <a:solidFill>
                  <a:schemeClr val="bg1"/>
                </a:solidFill>
              </a:rPr>
              <a:t>A child working at the expected level of a Year 2: </a:t>
            </a:r>
          </a:p>
          <a:p>
            <a:pPr algn="l" rtl="0" fontAlgn="base">
              <a:buFont typeface="Arial" panose="020B0604020202020204" pitchFamily="34" charset="0"/>
              <a:buChar char="•"/>
            </a:pPr>
            <a:r>
              <a:rPr lang="en-GB" sz="1800" b="0" i="0" dirty="0">
                <a:solidFill>
                  <a:srgbClr val="000000"/>
                </a:solidFill>
                <a:effectLst/>
                <a:latin typeface="Calibri" panose="020F0502020204030204" pitchFamily="34" charset="0"/>
              </a:rPr>
              <a:t>By the end of Y2 a child should be mentally fluent with whole numbers, counting and place value. </a:t>
            </a:r>
          </a:p>
          <a:p>
            <a:pPr algn="l" rtl="0" fontAlgn="base">
              <a:buFont typeface="Arial" panose="020B0604020202020204" pitchFamily="34" charset="0"/>
              <a:buChar char="•"/>
            </a:pPr>
            <a:r>
              <a:rPr lang="en-GB" sz="1800" b="0" i="0" dirty="0">
                <a:solidFill>
                  <a:srgbClr val="000000"/>
                </a:solidFill>
                <a:effectLst/>
                <a:latin typeface="Calibri" panose="020F0502020204030204" pitchFamily="34" charset="0"/>
              </a:rPr>
              <a:t>A child should know the number bonds to 20 and be precise in using and understanding place value </a:t>
            </a:r>
          </a:p>
          <a:p>
            <a:pPr algn="l" rtl="0" fontAlgn="base">
              <a:buFont typeface="Arial" panose="020B0604020202020204" pitchFamily="34" charset="0"/>
              <a:buChar char="•"/>
            </a:pPr>
            <a:r>
              <a:rPr lang="en-GB" sz="1800" b="0" i="0" dirty="0">
                <a:solidFill>
                  <a:srgbClr val="000000"/>
                </a:solidFill>
                <a:effectLst/>
                <a:latin typeface="Calibri" panose="020F0502020204030204" pitchFamily="34" charset="0"/>
              </a:rPr>
              <a:t>Using practical resources, a child can work with numerals, words and the four operations (e.g. concrete objects and measuring tools)  </a:t>
            </a:r>
          </a:p>
          <a:p>
            <a:pPr algn="l" rtl="0" fontAlgn="base">
              <a:buFont typeface="Arial" panose="020B0604020202020204" pitchFamily="34" charset="0"/>
              <a:buChar char="•"/>
            </a:pPr>
            <a:r>
              <a:rPr lang="en-GB" sz="1800" b="0" i="0" dirty="0">
                <a:solidFill>
                  <a:srgbClr val="000000"/>
                </a:solidFill>
                <a:effectLst/>
                <a:latin typeface="Calibri" panose="020F0502020204030204" pitchFamily="34" charset="0"/>
              </a:rPr>
              <a:t>A child can read and spell mathematical vocabulary at a level consistent with their increasing word reading and spelling knowledge at key stage 1  </a:t>
            </a:r>
          </a:p>
          <a:p>
            <a:pPr algn="l" rtl="0" fontAlgn="base">
              <a:buFont typeface="Arial" panose="020B0604020202020204" pitchFamily="34" charset="0"/>
              <a:buChar char="•"/>
            </a:pPr>
            <a:r>
              <a:rPr lang="en-GB" sz="1800" b="0" i="0" dirty="0">
                <a:solidFill>
                  <a:srgbClr val="000000"/>
                </a:solidFill>
                <a:effectLst/>
                <a:latin typeface="Calibri" panose="020F0502020204030204" pitchFamily="34" charset="0"/>
              </a:rPr>
              <a:t>decode most new words outside the spoken vocabulary, making a good approximation to the word’s pronunciation  </a:t>
            </a:r>
          </a:p>
          <a:p>
            <a:pPr algn="l" rtl="0" fontAlgn="base">
              <a:buFont typeface="Arial" panose="020B0604020202020204" pitchFamily="34" charset="0"/>
              <a:buChar char="•"/>
            </a:pPr>
            <a:r>
              <a:rPr lang="en-GB" sz="1800" b="0" i="0" dirty="0">
                <a:solidFill>
                  <a:srgbClr val="000000"/>
                </a:solidFill>
                <a:effectLst/>
                <a:latin typeface="Calibri" panose="020F0502020204030204" pitchFamily="34" charset="0"/>
              </a:rPr>
              <a:t>listen to and discuss a wide range of stories, poems, plays and information books, including whole books;  </a:t>
            </a:r>
          </a:p>
          <a:p>
            <a:pPr algn="l" rtl="0" fontAlgn="base">
              <a:buFont typeface="Arial" panose="020B0604020202020204" pitchFamily="34" charset="0"/>
              <a:buChar char="•"/>
            </a:pPr>
            <a:r>
              <a:rPr lang="en-GB" sz="1800" b="0" i="0" dirty="0">
                <a:solidFill>
                  <a:srgbClr val="000000"/>
                </a:solidFill>
                <a:effectLst/>
                <a:latin typeface="Calibri" panose="020F0502020204030204" pitchFamily="34" charset="0"/>
              </a:rPr>
              <a:t>exercise choice in selecting books; monitor what they read, checking that the word they have decoded fits in with whatever else they have read and makes sense in the context of what they already know about the topic;  </a:t>
            </a:r>
          </a:p>
          <a:p>
            <a:pPr algn="l" rtl="0" fontAlgn="base">
              <a:buFont typeface="Arial" panose="020B0604020202020204" pitchFamily="34" charset="0"/>
              <a:buChar char="•"/>
            </a:pPr>
            <a:endParaRPr lang="en-GB" sz="1800" b="0" i="0" dirty="0">
              <a:solidFill>
                <a:srgbClr val="000000"/>
              </a:solidFill>
              <a:effectLst/>
              <a:latin typeface="Calibri" panose="020F0502020204030204" pitchFamily="34" charset="0"/>
            </a:endParaRPr>
          </a:p>
          <a:p>
            <a:pPr marL="0" indent="0">
              <a:buNone/>
            </a:pPr>
            <a:endParaRPr lang="en-US" dirty="0"/>
          </a:p>
        </p:txBody>
      </p:sp>
    </p:spTree>
    <p:extLst>
      <p:ext uri="{BB962C8B-B14F-4D97-AF65-F5344CB8AC3E}">
        <p14:creationId xmlns:p14="http://schemas.microsoft.com/office/powerpoint/2010/main" val="11206019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22762-8617-3F22-F53D-2283856B34E9}"/>
              </a:ext>
            </a:extLst>
          </p:cNvPr>
          <p:cNvSpPr>
            <a:spLocks noGrp="1"/>
          </p:cNvSpPr>
          <p:nvPr>
            <p:ph type="title"/>
          </p:nvPr>
        </p:nvSpPr>
        <p:spPr>
          <a:xfrm>
            <a:off x="152578" y="116632"/>
            <a:ext cx="7772400" cy="1508760"/>
          </a:xfrm>
        </p:spPr>
        <p:txBody>
          <a:bodyPr/>
          <a:lstStyle/>
          <a:p>
            <a:r>
              <a:rPr lang="en-US" dirty="0"/>
              <a:t>Key Performance indicators (KPI)</a:t>
            </a:r>
          </a:p>
        </p:txBody>
      </p:sp>
      <p:sp>
        <p:nvSpPr>
          <p:cNvPr id="3" name="Content Placeholder 2">
            <a:extLst>
              <a:ext uri="{FF2B5EF4-FFF2-40B4-BE49-F238E27FC236}">
                <a16:creationId xmlns:a16="http://schemas.microsoft.com/office/drawing/2014/main" id="{10C4D5DB-3FDB-B7BB-40A3-7909644204AF}"/>
              </a:ext>
            </a:extLst>
          </p:cNvPr>
          <p:cNvSpPr>
            <a:spLocks noGrp="1"/>
          </p:cNvSpPr>
          <p:nvPr>
            <p:ph idx="1"/>
          </p:nvPr>
        </p:nvSpPr>
        <p:spPr>
          <a:xfrm>
            <a:off x="107504" y="1484784"/>
            <a:ext cx="8856984" cy="5256584"/>
          </a:xfrm>
        </p:spPr>
        <p:txBody>
          <a:bodyPr>
            <a:normAutofit fontScale="92500" lnSpcReduction="10000"/>
          </a:bodyPr>
          <a:lstStyle/>
          <a:p>
            <a:pPr marL="0" indent="0">
              <a:buNone/>
            </a:pPr>
            <a:r>
              <a:rPr lang="en-US" dirty="0">
                <a:solidFill>
                  <a:schemeClr val="bg1"/>
                </a:solidFill>
              </a:rPr>
              <a:t>A child working at the expected level of a Year 2: </a:t>
            </a:r>
          </a:p>
          <a:p>
            <a:pPr algn="l" rtl="0" fontAlgn="base">
              <a:buFont typeface="Arial" panose="020B0604020202020204" pitchFamily="34" charset="0"/>
              <a:buChar char="•"/>
            </a:pPr>
            <a:r>
              <a:rPr lang="en-GB" sz="1800" b="0" i="0" dirty="0">
                <a:solidFill>
                  <a:srgbClr val="000000"/>
                </a:solidFill>
                <a:effectLst/>
                <a:latin typeface="Calibri" panose="020F0502020204030204" pitchFamily="34" charset="0"/>
              </a:rPr>
              <a:t>spelling, including homophones, and is able to do this for both single-syllable and multi-syllabic words;  </a:t>
            </a:r>
          </a:p>
          <a:p>
            <a:pPr algn="l" rtl="0" fontAlgn="base">
              <a:buFont typeface="Arial" panose="020B0604020202020204" pitchFamily="34" charset="0"/>
              <a:buChar char="•"/>
            </a:pPr>
            <a:r>
              <a:rPr lang="en-GB" sz="1800" b="0" i="0" dirty="0">
                <a:solidFill>
                  <a:srgbClr val="000000"/>
                </a:solidFill>
                <a:effectLst/>
                <a:latin typeface="Calibri" panose="020F0502020204030204" pitchFamily="34" charset="0"/>
              </a:rPr>
              <a:t>spell words in a phonically plausible way, even if sometimes incorrectly;  </a:t>
            </a:r>
          </a:p>
          <a:p>
            <a:pPr algn="l" rtl="0" fontAlgn="base">
              <a:buFont typeface="Arial" panose="020B0604020202020204" pitchFamily="34" charset="0"/>
              <a:buChar char="•"/>
            </a:pPr>
            <a:r>
              <a:rPr lang="en-GB" sz="1800" dirty="0">
                <a:solidFill>
                  <a:srgbClr val="000000"/>
                </a:solidFill>
                <a:latin typeface="Calibri" panose="020F0502020204030204" pitchFamily="34" charset="0"/>
              </a:rPr>
              <a:t>e</a:t>
            </a:r>
            <a:r>
              <a:rPr lang="en-GB" sz="1800" b="0" i="0" dirty="0">
                <a:solidFill>
                  <a:srgbClr val="000000"/>
                </a:solidFill>
                <a:effectLst/>
                <a:latin typeface="Calibri" panose="020F0502020204030204" pitchFamily="34" charset="0"/>
              </a:rPr>
              <a:t>xplain how different types of writing, including narratives are structured and apply this to their own and others’ writing</a:t>
            </a:r>
          </a:p>
          <a:p>
            <a:pPr algn="l" rtl="0" fontAlgn="base">
              <a:buFont typeface="Arial" panose="020B0604020202020204" pitchFamily="34" charset="0"/>
              <a:buChar char="•"/>
            </a:pPr>
            <a:r>
              <a:rPr lang="en-GB" sz="1800" dirty="0">
                <a:solidFill>
                  <a:srgbClr val="000000"/>
                </a:solidFill>
                <a:latin typeface="Calibri" panose="020F0502020204030204" pitchFamily="34" charset="0"/>
              </a:rPr>
              <a:t>t</a:t>
            </a:r>
            <a:r>
              <a:rPr lang="en-GB" sz="1800" b="0" i="0" dirty="0">
                <a:solidFill>
                  <a:srgbClr val="000000"/>
                </a:solidFill>
                <a:effectLst/>
                <a:latin typeface="Calibri" panose="020F0502020204030204" pitchFamily="34" charset="0"/>
              </a:rPr>
              <a:t>hink aloud as they collect ideas, draft and re-read to check their meaning is clear</a:t>
            </a:r>
          </a:p>
          <a:p>
            <a:pPr algn="l" rtl="0" fontAlgn="base">
              <a:buFont typeface="Arial" panose="020B0604020202020204" pitchFamily="34" charset="0"/>
              <a:buChar char="•"/>
            </a:pPr>
            <a:r>
              <a:rPr lang="en-GB" sz="1800" dirty="0">
                <a:solidFill>
                  <a:srgbClr val="000000"/>
                </a:solidFill>
                <a:latin typeface="Calibri" panose="020F0502020204030204" pitchFamily="34" charset="0"/>
              </a:rPr>
              <a:t>play roles and improvise scenes in various settings</a:t>
            </a:r>
          </a:p>
          <a:p>
            <a:pPr algn="l" rtl="0" fontAlgn="base">
              <a:buFont typeface="Arial" panose="020B0604020202020204" pitchFamily="34" charset="0"/>
              <a:buChar char="•"/>
            </a:pPr>
            <a:r>
              <a:rPr lang="en-GB" sz="1800" b="0" i="0" dirty="0">
                <a:solidFill>
                  <a:srgbClr val="000000"/>
                </a:solidFill>
                <a:effectLst/>
                <a:latin typeface="Calibri" panose="020F0502020204030204" pitchFamily="34" charset="0"/>
              </a:rPr>
              <a:t>Form capital letters and digits of the correct size, orientation and relationship to one another and to lower case letters. </a:t>
            </a:r>
          </a:p>
          <a:p>
            <a:pPr algn="l" rtl="0" fontAlgn="base">
              <a:buFont typeface="Arial" panose="020B0604020202020204" pitchFamily="34" charset="0"/>
              <a:buChar char="•"/>
            </a:pPr>
            <a:r>
              <a:rPr lang="en-GB" sz="1800" b="0" i="0" dirty="0">
                <a:solidFill>
                  <a:srgbClr val="000000"/>
                </a:solidFill>
                <a:effectLst/>
                <a:latin typeface="Calibri" panose="020F0502020204030204" pitchFamily="34" charset="0"/>
              </a:rPr>
              <a:t>Use spacing between words that reflects the size of the letters. </a:t>
            </a:r>
          </a:p>
          <a:p>
            <a:pPr algn="l" rtl="0" fontAlgn="base">
              <a:buFont typeface="Arial" panose="020B0604020202020204" pitchFamily="34" charset="0"/>
              <a:buChar char="•"/>
            </a:pPr>
            <a:r>
              <a:rPr lang="en-GB" sz="1800" b="0" i="0" dirty="0">
                <a:solidFill>
                  <a:srgbClr val="000000"/>
                </a:solidFill>
                <a:effectLst/>
                <a:latin typeface="Calibri" panose="020F0502020204030204" pitchFamily="34" charset="0"/>
              </a:rPr>
              <a:t>Write simple coherent narratives about personal experiences and those of others (real or fictional)  </a:t>
            </a:r>
          </a:p>
          <a:p>
            <a:pPr algn="l" rtl="0" fontAlgn="base">
              <a:buFont typeface="Arial" panose="020B0604020202020204" pitchFamily="34" charset="0"/>
              <a:buChar char="•"/>
            </a:pPr>
            <a:r>
              <a:rPr lang="en-GB" sz="1800" b="0" i="0" dirty="0">
                <a:solidFill>
                  <a:srgbClr val="000000"/>
                </a:solidFill>
                <a:effectLst/>
                <a:latin typeface="Calibri" panose="020F0502020204030204" pitchFamily="34" charset="0"/>
              </a:rPr>
              <a:t>Use present and past tense correctly and consistently  </a:t>
            </a:r>
          </a:p>
          <a:p>
            <a:pPr algn="l" rtl="0" fontAlgn="base">
              <a:buFont typeface="Arial" panose="020B0604020202020204" pitchFamily="34" charset="0"/>
              <a:buChar char="•"/>
            </a:pPr>
            <a:r>
              <a:rPr lang="en-GB" sz="1800" dirty="0">
                <a:solidFill>
                  <a:srgbClr val="000000"/>
                </a:solidFill>
                <a:latin typeface="Calibri" panose="020F0502020204030204" pitchFamily="34" charset="0"/>
              </a:rPr>
              <a:t>Demarcate most sentences in their writing with capital letters and full stops, and use question marks when required</a:t>
            </a:r>
          </a:p>
          <a:p>
            <a:pPr algn="l" rtl="0" fontAlgn="base">
              <a:buFont typeface="Arial" panose="020B0604020202020204" pitchFamily="34" charset="0"/>
              <a:buChar char="•"/>
            </a:pPr>
            <a:endParaRPr lang="en-GB" sz="1800" b="0" i="0" dirty="0">
              <a:solidFill>
                <a:srgbClr val="000000"/>
              </a:solidFill>
              <a:effectLst/>
              <a:latin typeface="Calibri" panose="020F0502020204030204" pitchFamily="34" charset="0"/>
            </a:endParaRPr>
          </a:p>
          <a:p>
            <a:pPr algn="l" rtl="0" fontAlgn="base">
              <a:buFont typeface="Arial" panose="020B0604020202020204" pitchFamily="34" charset="0"/>
              <a:buChar char="•"/>
            </a:pPr>
            <a:endParaRPr lang="en-GB" sz="1800" b="0" i="0" dirty="0">
              <a:solidFill>
                <a:srgbClr val="000000"/>
              </a:solidFill>
              <a:effectLst/>
              <a:latin typeface="Calibri" panose="020F0502020204030204" pitchFamily="34" charset="0"/>
            </a:endParaRPr>
          </a:p>
          <a:p>
            <a:pPr marL="0" indent="0">
              <a:buNone/>
            </a:pPr>
            <a:endParaRPr lang="en-US" dirty="0"/>
          </a:p>
        </p:txBody>
      </p:sp>
    </p:spTree>
    <p:extLst>
      <p:ext uri="{BB962C8B-B14F-4D97-AF65-F5344CB8AC3E}">
        <p14:creationId xmlns:p14="http://schemas.microsoft.com/office/powerpoint/2010/main" val="17116176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 name="Title 1"/>
          <p:cNvSpPr>
            <a:spLocks noGrp="1"/>
          </p:cNvSpPr>
          <p:nvPr>
            <p:ph type="title"/>
          </p:nvPr>
        </p:nvSpPr>
        <p:spPr>
          <a:xfrm>
            <a:off x="902189" y="284176"/>
            <a:ext cx="7338060" cy="1508760"/>
          </a:xfrm>
        </p:spPr>
        <p:txBody>
          <a:bodyPr vert="horz" lIns="91440" tIns="45720" rIns="91440" bIns="45720" rtlCol="0" anchor="ctr">
            <a:normAutofit/>
          </a:bodyPr>
          <a:lstStyle/>
          <a:p>
            <a:r>
              <a:rPr lang="en-US"/>
              <a:t>Break and Lunchtimes</a:t>
            </a:r>
          </a:p>
        </p:txBody>
      </p:sp>
      <p:sp>
        <p:nvSpPr>
          <p:cNvPr id="5" name="AutoShape 2" descr="https://pod51049.outlook.com/owa/service.svc/s/GetFileAttachment?id=AAMkADVmZjI3MDAwLWRiZjUtNGYyZC1iYThlLTczMDg4MjU1M2E3OABGAAAAAAAsqnzlRcp5TKGDDNI0sEw%2BBwAn6bW1WVxLS7vG%2BoGshlPwAAAAAAENAAAn6bW1WVxLS7vG%2BoGshlPwAABHsMITAAABEgAQAONLdf06PTVEgCDN6RvD4Uk%3D&amp;isImagePreview=True&amp;X-OWA-CANARY=cx4NQNl5pE6Yy9QeqbxMVt3IWnRHmtEIfvWhbEIY9EMGtAt87p43gGBAxKC8mCt7YSkZNvh5UIQ."/>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 name="AutoShape 5" descr="https://pod51049.outlook.com/owa/service.svc/s/GetFileAttachment?id=AAMkADVmZjI3MDAwLWRiZjUtNGYyZC1iYThlLTczMDg4MjU1M2E3OABGAAAAAAAsqnzlRcp5TKGDDNI0sEw%2BBwAn6bW1WVxLS7vG%2BoGshlPwAAAAAAENAAAn6bW1WVxLS7vG%2BoGshlPwAABHsMITAAABEgAQAA3ECGdA1gtAj8a02AwYS7g%3D&amp;isImagePreview=True&amp;X-OWA-CANARY=ioi5G9WOqkGLINseHd6qjI_LrHVHmtEIFO9094LqQEZbRfL8ueew5slnjQmgqmJF3rMbsIFrsKI."/>
          <p:cNvSpPr>
            <a:spLocks noChangeAspect="1" noChangeArrowheads="1"/>
          </p:cNvSpPr>
          <p:nvPr/>
        </p:nvSpPr>
        <p:spPr bwMode="auto">
          <a:xfrm>
            <a:off x="215900" y="158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grpSp>
        <p:nvGrpSpPr>
          <p:cNvPr id="4" name="Group 3">
            <a:extLst>
              <a:ext uri="{FF2B5EF4-FFF2-40B4-BE49-F238E27FC236}">
                <a16:creationId xmlns:a16="http://schemas.microsoft.com/office/drawing/2014/main" id="{8811D25E-D186-1C08-5DE3-9F1557FC904B}"/>
              </a:ext>
            </a:extLst>
          </p:cNvPr>
          <p:cNvGrpSpPr/>
          <p:nvPr/>
        </p:nvGrpSpPr>
        <p:grpSpPr>
          <a:xfrm>
            <a:off x="215900" y="2029424"/>
            <a:ext cx="2196000" cy="2196000"/>
            <a:chOff x="3474000" y="2331000"/>
            <a:chExt cx="2196000" cy="2196000"/>
          </a:xfrm>
        </p:grpSpPr>
        <p:sp>
          <p:nvSpPr>
            <p:cNvPr id="2" name="Oval 1">
              <a:extLst>
                <a:ext uri="{FF2B5EF4-FFF2-40B4-BE49-F238E27FC236}">
                  <a16:creationId xmlns:a16="http://schemas.microsoft.com/office/drawing/2014/main" id="{2E203A26-272E-025D-52AA-453EEBEE2C26}"/>
                </a:ext>
              </a:extLst>
            </p:cNvPr>
            <p:cNvSpPr/>
            <p:nvPr/>
          </p:nvSpPr>
          <p:spPr>
            <a:xfrm>
              <a:off x="3474000" y="2331000"/>
              <a:ext cx="2196000" cy="2196000"/>
            </a:xfrm>
            <a:prstGeom prst="ellipse">
              <a:avLst/>
            </a:prstGeom>
          </p:spPr>
          <p:style>
            <a:lnRef idx="0">
              <a:schemeClr val="lt1">
                <a:alpha val="0"/>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p:style>
          <p:txBody>
            <a:bodyPr/>
            <a:lstStyle/>
            <a:p>
              <a:endParaRPr lang="en-GB"/>
            </a:p>
          </p:txBody>
        </p:sp>
        <p:sp>
          <p:nvSpPr>
            <p:cNvPr id="3" name="Rectangle 2" descr="Apple">
              <a:extLst>
                <a:ext uri="{FF2B5EF4-FFF2-40B4-BE49-F238E27FC236}">
                  <a16:creationId xmlns:a16="http://schemas.microsoft.com/office/drawing/2014/main" id="{E32F6BF7-2F85-66D4-4CE7-1C7D34A50A45}"/>
                </a:ext>
              </a:extLst>
            </p:cNvPr>
            <p:cNvSpPr/>
            <p:nvPr/>
          </p:nvSpPr>
          <p:spPr>
            <a:xfrm>
              <a:off x="3942000" y="2799000"/>
              <a:ext cx="1260000" cy="1260000"/>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GB"/>
            </a:p>
          </p:txBody>
        </p:sp>
      </p:grpSp>
      <p:grpSp>
        <p:nvGrpSpPr>
          <p:cNvPr id="12" name="Group 11">
            <a:extLst>
              <a:ext uri="{FF2B5EF4-FFF2-40B4-BE49-F238E27FC236}">
                <a16:creationId xmlns:a16="http://schemas.microsoft.com/office/drawing/2014/main" id="{30E09571-7271-C0E2-FA54-D84DFAC89F89}"/>
              </a:ext>
            </a:extLst>
          </p:cNvPr>
          <p:cNvGrpSpPr/>
          <p:nvPr/>
        </p:nvGrpSpPr>
        <p:grpSpPr>
          <a:xfrm>
            <a:off x="215900" y="4377824"/>
            <a:ext cx="2196000" cy="2196000"/>
            <a:chOff x="6425738" y="15875"/>
            <a:chExt cx="2196000" cy="2196000"/>
          </a:xfrm>
        </p:grpSpPr>
        <p:sp>
          <p:nvSpPr>
            <p:cNvPr id="7" name="Oval 6">
              <a:extLst>
                <a:ext uri="{FF2B5EF4-FFF2-40B4-BE49-F238E27FC236}">
                  <a16:creationId xmlns:a16="http://schemas.microsoft.com/office/drawing/2014/main" id="{273058BA-FCF8-5587-00C5-4E63211D14FC}"/>
                </a:ext>
              </a:extLst>
            </p:cNvPr>
            <p:cNvSpPr/>
            <p:nvPr/>
          </p:nvSpPr>
          <p:spPr>
            <a:xfrm>
              <a:off x="6425738" y="15875"/>
              <a:ext cx="2196000" cy="2196000"/>
            </a:xfrm>
            <a:prstGeom prst="ellipse">
              <a:avLst/>
            </a:prstGeom>
          </p:spPr>
          <p:style>
            <a:lnRef idx="0">
              <a:schemeClr val="lt1">
                <a:alpha val="0"/>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p:style>
          <p:txBody>
            <a:bodyPr/>
            <a:lstStyle/>
            <a:p>
              <a:endParaRPr lang="en-GB"/>
            </a:p>
          </p:txBody>
        </p:sp>
        <p:sp>
          <p:nvSpPr>
            <p:cNvPr id="10" name="Rectangle 9" descr="Recycle Sign">
              <a:extLst>
                <a:ext uri="{FF2B5EF4-FFF2-40B4-BE49-F238E27FC236}">
                  <a16:creationId xmlns:a16="http://schemas.microsoft.com/office/drawing/2014/main" id="{2918E1A5-E505-27F6-F588-94E63E16B8F4}"/>
                </a:ext>
              </a:extLst>
            </p:cNvPr>
            <p:cNvSpPr/>
            <p:nvPr/>
          </p:nvSpPr>
          <p:spPr>
            <a:xfrm>
              <a:off x="6893738" y="483875"/>
              <a:ext cx="1260000" cy="1260000"/>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GB"/>
            </a:p>
          </p:txBody>
        </p:sp>
      </p:grpSp>
      <p:sp>
        <p:nvSpPr>
          <p:cNvPr id="8" name="TextBox 7">
            <a:extLst>
              <a:ext uri="{FF2B5EF4-FFF2-40B4-BE49-F238E27FC236}">
                <a16:creationId xmlns:a16="http://schemas.microsoft.com/office/drawing/2014/main" id="{5F89A3CD-D08A-5167-E8E8-069E4A7A88A6}"/>
              </a:ext>
            </a:extLst>
          </p:cNvPr>
          <p:cNvSpPr txBox="1"/>
          <p:nvPr/>
        </p:nvSpPr>
        <p:spPr>
          <a:xfrm>
            <a:off x="2615282" y="2204094"/>
            <a:ext cx="5832648" cy="1015663"/>
          </a:xfrm>
          <a:prstGeom prst="rect">
            <a:avLst/>
          </a:prstGeom>
          <a:noFill/>
        </p:spPr>
        <p:txBody>
          <a:bodyPr wrap="square" rtlCol="0">
            <a:spAutoFit/>
          </a:bodyPr>
          <a:lstStyle/>
          <a:p>
            <a:r>
              <a:rPr lang="en-US" sz="2400" dirty="0">
                <a:solidFill>
                  <a:srgbClr val="A5D128"/>
                </a:solidFill>
                <a:latin typeface="+mj-lt"/>
              </a:rPr>
              <a:t>FRUIT SNACKS</a:t>
            </a:r>
          </a:p>
          <a:p>
            <a:r>
              <a:rPr lang="en-US" dirty="0"/>
              <a:t>CHILDREN ARE PROVIDED WITH A HEALTHY SNACK TO EAT AT BREAKTIME EG BANANAS, CARROT, TOMATOES.</a:t>
            </a:r>
          </a:p>
        </p:txBody>
      </p:sp>
      <p:sp>
        <p:nvSpPr>
          <p:cNvPr id="13" name="TextBox 12">
            <a:extLst>
              <a:ext uri="{FF2B5EF4-FFF2-40B4-BE49-F238E27FC236}">
                <a16:creationId xmlns:a16="http://schemas.microsoft.com/office/drawing/2014/main" id="{223F5AA6-A7B4-D4BF-B327-8B93E751B3E7}"/>
              </a:ext>
            </a:extLst>
          </p:cNvPr>
          <p:cNvSpPr txBox="1"/>
          <p:nvPr/>
        </p:nvSpPr>
        <p:spPr>
          <a:xfrm>
            <a:off x="2627452" y="4690994"/>
            <a:ext cx="5832648" cy="1569660"/>
          </a:xfrm>
          <a:prstGeom prst="rect">
            <a:avLst/>
          </a:prstGeom>
          <a:noFill/>
        </p:spPr>
        <p:txBody>
          <a:bodyPr wrap="square" rtlCol="0">
            <a:spAutoFit/>
          </a:bodyPr>
          <a:lstStyle/>
          <a:p>
            <a:r>
              <a:rPr lang="en-US" sz="2400" dirty="0">
                <a:solidFill>
                  <a:srgbClr val="0CCC78"/>
                </a:solidFill>
                <a:latin typeface="+mj-lt"/>
              </a:rPr>
              <a:t>RUBBISH AND LITTER</a:t>
            </a:r>
          </a:p>
          <a:p>
            <a:r>
              <a:rPr lang="en-US" dirty="0"/>
              <a:t>WE ASK THAT YOU REMIND THE CHILDREN TO LOOK AFTER THEIR SURROUNDINGS. THIS IS WHY THEY SHOULD EITHER USE THE BINS ON SITE OR PLACE THEIR RUBBISH BACK IN THEIR LUNCHBOXES.</a:t>
            </a:r>
          </a:p>
        </p:txBody>
      </p:sp>
    </p:spTree>
    <p:extLst>
      <p:ext uri="{BB962C8B-B14F-4D97-AF65-F5344CB8AC3E}">
        <p14:creationId xmlns:p14="http://schemas.microsoft.com/office/powerpoint/2010/main" val="8422835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 name="Rectangle 24">
            <a:extLst>
              <a:ext uri="{FF2B5EF4-FFF2-40B4-BE49-F238E27FC236}">
                <a16:creationId xmlns:a16="http://schemas.microsoft.com/office/drawing/2014/main" id="{5F9F5EB8-AB42-47FD-8F4A-176C0A4B1B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2059012"/>
            <a:ext cx="9141714"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34" name="Rectangle 26">
            <a:extLst>
              <a:ext uri="{FF2B5EF4-FFF2-40B4-BE49-F238E27FC236}">
                <a16:creationId xmlns:a16="http://schemas.microsoft.com/office/drawing/2014/main" id="{8B3AE79A-6B95-44C3-B0A5-80E2F3E60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55268" y="0"/>
            <a:ext cx="348873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28">
            <a:extLst>
              <a:ext uri="{FF2B5EF4-FFF2-40B4-BE49-F238E27FC236}">
                <a16:creationId xmlns:a16="http://schemas.microsoft.com/office/drawing/2014/main" id="{4A49FE10-080D-48D7-80FF-9A64D270AD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50913" y="2054942"/>
            <a:ext cx="3493087" cy="18287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p:cNvSpPr>
            <a:spLocks noGrp="1"/>
          </p:cNvSpPr>
          <p:nvPr>
            <p:ph type="title"/>
          </p:nvPr>
        </p:nvSpPr>
        <p:spPr>
          <a:xfrm>
            <a:off x="5899354" y="2194560"/>
            <a:ext cx="3001297" cy="1739347"/>
          </a:xfrm>
        </p:spPr>
        <p:txBody>
          <a:bodyPr vert="horz" lIns="91440" tIns="45720" rIns="91440" bIns="45720" rtlCol="0" anchor="ctr">
            <a:normAutofit/>
          </a:bodyPr>
          <a:lstStyle/>
          <a:p>
            <a:pPr algn="ctr">
              <a:lnSpc>
                <a:spcPct val="80000"/>
              </a:lnSpc>
            </a:pPr>
            <a:r>
              <a:rPr lang="en-US" sz="4200" spc="150">
                <a:solidFill>
                  <a:schemeClr val="tx2"/>
                </a:solidFill>
              </a:rPr>
              <a:t>Uniform</a:t>
            </a:r>
          </a:p>
        </p:txBody>
      </p:sp>
      <p:sp>
        <p:nvSpPr>
          <p:cNvPr id="36" name="Rectangle 30">
            <a:extLst>
              <a:ext uri="{FF2B5EF4-FFF2-40B4-BE49-F238E27FC236}">
                <a16:creationId xmlns:a16="http://schemas.microsoft.com/office/drawing/2014/main" id="{60A9E987-6859-4A62-922F-51B47D50D7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655268" cy="6858000"/>
          </a:xfrm>
          <a:prstGeom prst="rect">
            <a:avLst/>
          </a:prstGeom>
          <a:solidFill>
            <a:schemeClr val="bg1"/>
          </a:solidFill>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40F2B574-F778-E49C-2BCF-16FD9BFFE59E}"/>
              </a:ext>
            </a:extLst>
          </p:cNvPr>
          <p:cNvPicPr>
            <a:picLocks noChangeAspect="1"/>
          </p:cNvPicPr>
          <p:nvPr/>
        </p:nvPicPr>
        <p:blipFill>
          <a:blip r:embed="rId3"/>
          <a:stretch>
            <a:fillRect/>
          </a:stretch>
        </p:blipFill>
        <p:spPr>
          <a:xfrm>
            <a:off x="63500" y="189776"/>
            <a:ext cx="5626202" cy="5968335"/>
          </a:xfrm>
          <a:prstGeom prst="rect">
            <a:avLst/>
          </a:prstGeom>
        </p:spPr>
      </p:pic>
      <p:sp>
        <p:nvSpPr>
          <p:cNvPr id="5" name="AutoShape 2" descr="https://pod51049.outlook.com/owa/service.svc/s/GetFileAttachment?id=AAMkADVmZjI3MDAwLWRiZjUtNGYyZC1iYThlLTczMDg4MjU1M2E3OABGAAAAAAAsqnzlRcp5TKGDDNI0sEw%2BBwAn6bW1WVxLS7vG%2BoGshlPwAAAAAAENAAAn6bW1WVxLS7vG%2BoGshlPwAABHsMITAAABEgAQAONLdf06PTVEgCDN6RvD4Uk%3D&amp;isImagePreview=True&amp;X-OWA-CANARY=cx4NQNl5pE6Yy9QeqbxMVt3IWnRHmtEIfvWhbEIY9EMGtAt87p43gGBAxKC8mCt7YSkZNvh5UIQ."/>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 name="AutoShape 5" descr="https://pod51049.outlook.com/owa/service.svc/s/GetFileAttachment?id=AAMkADVmZjI3MDAwLWRiZjUtNGYyZC1iYThlLTczMDg4MjU1M2E3OABGAAAAAAAsqnzlRcp5TKGDDNI0sEw%2BBwAn6bW1WVxLS7vG%2BoGshlPwAAAAAAENAAAn6bW1WVxLS7vG%2BoGshlPwAABHsMITAAABEgAQAA3ECGdA1gtAj8a02AwYS7g%3D&amp;isImagePreview=True&amp;X-OWA-CANARY=ioi5G9WOqkGLINseHd6qjI_LrHVHmtEIFO9094LqQEZbRfL8ueew5slnjQmgqmJF3rMbsIFrsKI."/>
          <p:cNvSpPr>
            <a:spLocks noChangeAspect="1" noChangeArrowheads="1"/>
          </p:cNvSpPr>
          <p:nvPr/>
        </p:nvSpPr>
        <p:spPr bwMode="auto">
          <a:xfrm>
            <a:off x="215900" y="158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 name="TextBox 1">
            <a:extLst>
              <a:ext uri="{FF2B5EF4-FFF2-40B4-BE49-F238E27FC236}">
                <a16:creationId xmlns:a16="http://schemas.microsoft.com/office/drawing/2014/main" id="{F8DE1EDC-DF79-2ABB-E927-D7A7090DBE39}"/>
              </a:ext>
            </a:extLst>
          </p:cNvPr>
          <p:cNvSpPr txBox="1"/>
          <p:nvPr/>
        </p:nvSpPr>
        <p:spPr>
          <a:xfrm>
            <a:off x="6228184" y="4509120"/>
            <a:ext cx="2160240" cy="646331"/>
          </a:xfrm>
          <a:prstGeom prst="rect">
            <a:avLst/>
          </a:prstGeom>
          <a:noFill/>
        </p:spPr>
        <p:txBody>
          <a:bodyPr wrap="square" rtlCol="0">
            <a:spAutoFit/>
          </a:bodyPr>
          <a:lstStyle/>
          <a:p>
            <a:pPr algn="ctr"/>
            <a:r>
              <a:rPr lang="en-US" dirty="0">
                <a:solidFill>
                  <a:schemeClr val="bg1"/>
                </a:solidFill>
              </a:rPr>
              <a:t>Please name everything!</a:t>
            </a:r>
            <a:endParaRPr lang="en-GB" dirty="0">
              <a:solidFill>
                <a:schemeClr val="bg1"/>
              </a:solidFill>
            </a:endParaRPr>
          </a:p>
        </p:txBody>
      </p:sp>
    </p:spTree>
    <p:extLst>
      <p:ext uri="{BB962C8B-B14F-4D97-AF65-F5344CB8AC3E}">
        <p14:creationId xmlns:p14="http://schemas.microsoft.com/office/powerpoint/2010/main" val="2807130224"/>
      </p:ext>
    </p:extLst>
  </p:cSld>
  <p:clrMapOvr>
    <a:overrideClrMapping bg1="lt1" tx1="dk1" bg2="lt2" tx2="dk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98A1F-D0B5-165F-9E06-AF3A69030D88}"/>
              </a:ext>
            </a:extLst>
          </p:cNvPr>
          <p:cNvSpPr>
            <a:spLocks noGrp="1"/>
          </p:cNvSpPr>
          <p:nvPr>
            <p:ph type="title"/>
          </p:nvPr>
        </p:nvSpPr>
        <p:spPr/>
        <p:txBody>
          <a:bodyPr/>
          <a:lstStyle/>
          <a:p>
            <a:r>
              <a:rPr lang="en-US" dirty="0">
                <a:latin typeface="Mangal Pro" panose="00000500000000000000" pitchFamily="2" charset="0"/>
              </a:rPr>
              <a:t>Uniform continued…</a:t>
            </a:r>
            <a:endParaRPr lang="en-GB" dirty="0">
              <a:latin typeface="Mangal Pro" panose="00000500000000000000" pitchFamily="2" charset="0"/>
            </a:endParaRPr>
          </a:p>
        </p:txBody>
      </p:sp>
      <p:sp>
        <p:nvSpPr>
          <p:cNvPr id="3" name="Content Placeholder 2">
            <a:extLst>
              <a:ext uri="{FF2B5EF4-FFF2-40B4-BE49-F238E27FC236}">
                <a16:creationId xmlns:a16="http://schemas.microsoft.com/office/drawing/2014/main" id="{CB26BE5E-05F3-0662-C550-81ED5614FD77}"/>
              </a:ext>
            </a:extLst>
          </p:cNvPr>
          <p:cNvSpPr>
            <a:spLocks noGrp="1"/>
          </p:cNvSpPr>
          <p:nvPr>
            <p:ph idx="1"/>
          </p:nvPr>
        </p:nvSpPr>
        <p:spPr>
          <a:xfrm>
            <a:off x="685019" y="2011680"/>
            <a:ext cx="7772400" cy="4562144"/>
          </a:xfrm>
        </p:spPr>
        <p:txBody>
          <a:bodyPr>
            <a:normAutofit fontScale="70000" lnSpcReduction="20000"/>
          </a:bodyPr>
          <a:lstStyle/>
          <a:p>
            <a:r>
              <a:rPr lang="en-US" b="0" i="0" dirty="0">
                <a:solidFill>
                  <a:srgbClr val="FFFFFF"/>
                </a:solidFill>
                <a:effectLst/>
                <a:latin typeface="Mangal Pro" panose="00000500000000000000" pitchFamily="2" charset="0"/>
              </a:rPr>
              <a:t>Shoulder length and long hair should, for safety and hygiene reasons, be tied back from the face. Hair accessories should be plain in style and in school colours. </a:t>
            </a:r>
            <a:endParaRPr lang="en-US" dirty="0">
              <a:solidFill>
                <a:srgbClr val="FFFFFF"/>
              </a:solidFill>
              <a:effectLst/>
              <a:latin typeface="Mangal Pro" panose="00000500000000000000" pitchFamily="2" charset="0"/>
            </a:endParaRPr>
          </a:p>
          <a:p>
            <a:r>
              <a:rPr lang="en-US" b="0" i="0" dirty="0">
                <a:solidFill>
                  <a:srgbClr val="FFFFFF"/>
                </a:solidFill>
                <a:effectLst/>
                <a:latin typeface="Mangal Pro" panose="00000500000000000000" pitchFamily="2" charset="0"/>
              </a:rPr>
              <a:t>Nail varnish, temporary tattoos etc. should not be worn to school. Patterns should not be shaved into hair.</a:t>
            </a:r>
            <a:endParaRPr lang="en-US" dirty="0">
              <a:solidFill>
                <a:srgbClr val="FFFFFF"/>
              </a:solidFill>
              <a:effectLst/>
              <a:latin typeface="Mangal Pro" panose="00000500000000000000" pitchFamily="2" charset="0"/>
            </a:endParaRPr>
          </a:p>
          <a:p>
            <a:r>
              <a:rPr lang="en-US" b="0" i="0" dirty="0">
                <a:solidFill>
                  <a:srgbClr val="FFFFFF"/>
                </a:solidFill>
                <a:effectLst/>
                <a:latin typeface="Mangal Pro" panose="00000500000000000000" pitchFamily="2" charset="0"/>
              </a:rPr>
              <a:t>In general, no jewellery should be worn to school. If children have pierced ears, only plain gold or silver studs should be worn. Studs must be removed or covered with tape during all PE lessons; children are expected to remove their own earrings and will be responsible for them, it is preferable not to wear earrings on PE days. Please supply your child with this earring tape in preparation for this.</a:t>
            </a:r>
            <a:endParaRPr lang="en-US" dirty="0">
              <a:solidFill>
                <a:srgbClr val="FFFFFF"/>
              </a:solidFill>
              <a:effectLst/>
              <a:latin typeface="Mangal Pro" panose="00000500000000000000" pitchFamily="2" charset="0"/>
            </a:endParaRPr>
          </a:p>
          <a:p>
            <a:r>
              <a:rPr lang="en-US" b="0" i="0" dirty="0">
                <a:solidFill>
                  <a:srgbClr val="FFFFFF"/>
                </a:solidFill>
                <a:effectLst/>
                <a:latin typeface="Mangal Pro" panose="00000500000000000000" pitchFamily="2" charset="0"/>
              </a:rPr>
              <a:t>A small watch may be worn, if your child can tell the time. Smart watches are not allowed to be worn and will be placed in a named envelope and handed to the parent.</a:t>
            </a:r>
            <a:endParaRPr lang="en-US" dirty="0">
              <a:solidFill>
                <a:srgbClr val="FFFFFF"/>
              </a:solidFill>
              <a:effectLst/>
              <a:latin typeface="Mangal Pro" panose="00000500000000000000" pitchFamily="2" charset="0"/>
            </a:endParaRPr>
          </a:p>
          <a:p>
            <a:r>
              <a:rPr lang="en-US" b="0" i="0" dirty="0">
                <a:solidFill>
                  <a:srgbClr val="FFFFFF"/>
                </a:solidFill>
                <a:effectLst/>
                <a:latin typeface="Mangal Pro" panose="00000500000000000000" pitchFamily="2" charset="0"/>
              </a:rPr>
              <a:t>If jewellery needs to be worn for religious or medical reasons, you must discuss this with the headteacher.</a:t>
            </a:r>
            <a:endParaRPr lang="en-US" dirty="0">
              <a:solidFill>
                <a:srgbClr val="FFFFFF"/>
              </a:solidFill>
              <a:effectLst/>
              <a:latin typeface="Mangal Pro" panose="00000500000000000000" pitchFamily="2" charset="0"/>
            </a:endParaRPr>
          </a:p>
          <a:p>
            <a:r>
              <a:rPr lang="en-US" b="0" i="0" dirty="0">
                <a:solidFill>
                  <a:srgbClr val="FFFFFF"/>
                </a:solidFill>
                <a:effectLst/>
                <a:latin typeface="Mangal Pro" panose="00000500000000000000" pitchFamily="2" charset="0"/>
              </a:rPr>
              <a:t>Sunglasses are not permitted at school unless they are prescription sunglasses. If your child wears sunglasses on the way to school, please take them home with you. </a:t>
            </a:r>
            <a:endParaRPr lang="en-US" dirty="0">
              <a:solidFill>
                <a:srgbClr val="FFFFFF"/>
              </a:solidFill>
              <a:effectLst/>
              <a:latin typeface="Mangal Pro" panose="00000500000000000000" pitchFamily="2" charset="0"/>
            </a:endParaRPr>
          </a:p>
          <a:p>
            <a:r>
              <a:rPr lang="en-US" b="0" i="0" dirty="0">
                <a:solidFill>
                  <a:srgbClr val="FFFFFF"/>
                </a:solidFill>
                <a:effectLst/>
                <a:latin typeface="Mangal Pro" panose="00000500000000000000" pitchFamily="2" charset="0"/>
              </a:rPr>
              <a:t>During summer weather, please provide a sun hat with a brim or peak and apply a long lasting sun protection. </a:t>
            </a:r>
            <a:endParaRPr lang="en-US" dirty="0">
              <a:solidFill>
                <a:srgbClr val="FFFFFF"/>
              </a:solidFill>
              <a:effectLst/>
              <a:latin typeface="Mangal Pro" panose="00000500000000000000" pitchFamily="2" charset="0"/>
            </a:endParaRPr>
          </a:p>
        </p:txBody>
      </p:sp>
    </p:spTree>
    <p:extLst>
      <p:ext uri="{BB962C8B-B14F-4D97-AF65-F5344CB8AC3E}">
        <p14:creationId xmlns:p14="http://schemas.microsoft.com/office/powerpoint/2010/main" val="8239928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4BA4DC-51CC-ECB9-AD4A-0904613B0723}"/>
              </a:ext>
            </a:extLst>
          </p:cNvPr>
          <p:cNvSpPr>
            <a:spLocks noGrp="1"/>
          </p:cNvSpPr>
          <p:nvPr>
            <p:ph type="title"/>
          </p:nvPr>
        </p:nvSpPr>
        <p:spPr/>
        <p:txBody>
          <a:bodyPr/>
          <a:lstStyle/>
          <a:p>
            <a:r>
              <a:rPr lang="en-US" dirty="0">
                <a:latin typeface="Mangal Pro" panose="00000500000000000000" pitchFamily="2" charset="0"/>
              </a:rPr>
              <a:t>Attendance</a:t>
            </a:r>
            <a:endParaRPr lang="en-GB" dirty="0">
              <a:latin typeface="Mangal Pro" panose="00000500000000000000" pitchFamily="2" charset="0"/>
            </a:endParaRPr>
          </a:p>
        </p:txBody>
      </p:sp>
      <p:sp>
        <p:nvSpPr>
          <p:cNvPr id="3" name="Content Placeholder 2">
            <a:extLst>
              <a:ext uri="{FF2B5EF4-FFF2-40B4-BE49-F238E27FC236}">
                <a16:creationId xmlns:a16="http://schemas.microsoft.com/office/drawing/2014/main" id="{A5BEE29D-F624-3EF5-1E3F-90E8F6BE5FBD}"/>
              </a:ext>
            </a:extLst>
          </p:cNvPr>
          <p:cNvSpPr>
            <a:spLocks noGrp="1"/>
          </p:cNvSpPr>
          <p:nvPr>
            <p:ph idx="1"/>
          </p:nvPr>
        </p:nvSpPr>
        <p:spPr>
          <a:xfrm>
            <a:off x="322747" y="2273551"/>
            <a:ext cx="4248472" cy="3778458"/>
          </a:xfrm>
          <a:solidFill>
            <a:schemeClr val="accent6"/>
          </a:solidFill>
        </p:spPr>
        <p:txBody>
          <a:bodyPr>
            <a:normAutofit/>
          </a:bodyPr>
          <a:lstStyle/>
          <a:p>
            <a:pPr marL="0" indent="0">
              <a:buNone/>
            </a:pPr>
            <a:r>
              <a:rPr lang="en-US" dirty="0">
                <a:latin typeface="Mangal Pro" panose="00000500000000000000" pitchFamily="2" charset="0"/>
              </a:rPr>
              <a:t>If your child has 90% attendance this is equivalent of: </a:t>
            </a:r>
          </a:p>
          <a:p>
            <a:pPr marL="0" indent="0">
              <a:buNone/>
            </a:pPr>
            <a:r>
              <a:rPr lang="en-US" dirty="0">
                <a:latin typeface="Mangal Pro" panose="00000500000000000000" pitchFamily="2" charset="0"/>
              </a:rPr>
              <a:t>one half a day lost every week. </a:t>
            </a:r>
          </a:p>
          <a:p>
            <a:pPr marL="0" indent="0">
              <a:buNone/>
            </a:pPr>
            <a:r>
              <a:rPr lang="en-US" dirty="0">
                <a:latin typeface="Mangal Pro" panose="00000500000000000000" pitchFamily="2" charset="0"/>
              </a:rPr>
              <a:t>four whole weeks lost in the school year. </a:t>
            </a:r>
          </a:p>
          <a:p>
            <a:pPr marL="0" indent="0">
              <a:buNone/>
            </a:pPr>
            <a:r>
              <a:rPr lang="en-US" dirty="0">
                <a:latin typeface="Mangal Pro" panose="00000500000000000000" pitchFamily="2" charset="0"/>
              </a:rPr>
              <a:t>half a school year lost over five years. </a:t>
            </a:r>
          </a:p>
          <a:p>
            <a:pPr marL="0" indent="0">
              <a:buNone/>
            </a:pPr>
            <a:endParaRPr lang="en-US" dirty="0">
              <a:latin typeface="Mangal Pro" panose="00000500000000000000" pitchFamily="2" charset="0"/>
            </a:endParaRPr>
          </a:p>
          <a:p>
            <a:pPr marL="0" indent="0">
              <a:buNone/>
            </a:pPr>
            <a:endParaRPr lang="en-GB" dirty="0"/>
          </a:p>
        </p:txBody>
      </p:sp>
      <p:sp>
        <p:nvSpPr>
          <p:cNvPr id="7" name="TextBox 6">
            <a:extLst>
              <a:ext uri="{FF2B5EF4-FFF2-40B4-BE49-F238E27FC236}">
                <a16:creationId xmlns:a16="http://schemas.microsoft.com/office/drawing/2014/main" id="{6C06A7FB-0863-6DAD-960A-16DB8AE0B283}"/>
              </a:ext>
            </a:extLst>
          </p:cNvPr>
          <p:cNvSpPr txBox="1"/>
          <p:nvPr/>
        </p:nvSpPr>
        <p:spPr>
          <a:xfrm>
            <a:off x="4572781" y="2267744"/>
            <a:ext cx="4248472" cy="1785104"/>
          </a:xfrm>
          <a:prstGeom prst="rect">
            <a:avLst/>
          </a:prstGeom>
          <a:solidFill>
            <a:schemeClr val="accent3">
              <a:lumMod val="75000"/>
            </a:schemeClr>
          </a:solidFill>
        </p:spPr>
        <p:txBody>
          <a:bodyPr wrap="square">
            <a:spAutoFit/>
          </a:bodyPr>
          <a:lstStyle/>
          <a:p>
            <a:pPr marL="0" indent="0">
              <a:buNone/>
            </a:pPr>
            <a:r>
              <a:rPr lang="en-US" sz="2200" dirty="0">
                <a:latin typeface="Mangal Pro" panose="00000500000000000000" pitchFamily="2" charset="0"/>
              </a:rPr>
              <a:t>If your child is 5 minutes late every day, this is the equivalent of: </a:t>
            </a:r>
          </a:p>
          <a:p>
            <a:pPr marL="0" indent="0">
              <a:buNone/>
            </a:pPr>
            <a:r>
              <a:rPr lang="en-US" sz="2200" dirty="0">
                <a:latin typeface="Mangal Pro" panose="00000500000000000000" pitchFamily="2" charset="0"/>
              </a:rPr>
              <a:t>3 whole days lost in the school year.</a:t>
            </a:r>
          </a:p>
        </p:txBody>
      </p:sp>
      <p:pic>
        <p:nvPicPr>
          <p:cNvPr id="1026" name="Picture 2" descr="School Attendance">
            <a:extLst>
              <a:ext uri="{FF2B5EF4-FFF2-40B4-BE49-F238E27FC236}">
                <a16:creationId xmlns:a16="http://schemas.microsoft.com/office/drawing/2014/main" id="{5D9AC866-6CAE-235A-593F-FBB30C450B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2080" y="4079452"/>
            <a:ext cx="2540000" cy="2616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26943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9">
            <a:extLst>
              <a:ext uri="{FF2B5EF4-FFF2-40B4-BE49-F238E27FC236}">
                <a16:creationId xmlns:a16="http://schemas.microsoft.com/office/drawing/2014/main" id="{5F9F5EB8-AB42-47FD-8F4A-176C0A4B1B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2059012"/>
            <a:ext cx="9141714"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8" name="Rectangle 11">
            <a:extLst>
              <a:ext uri="{FF2B5EF4-FFF2-40B4-BE49-F238E27FC236}">
                <a16:creationId xmlns:a16="http://schemas.microsoft.com/office/drawing/2014/main" id="{CA758F27-EB0A-4675-AACF-0CD47C9112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773BDE6-E03A-A75B-378F-18A17F2BE466}"/>
              </a:ext>
            </a:extLst>
          </p:cNvPr>
          <p:cNvSpPr>
            <a:spLocks noGrp="1"/>
          </p:cNvSpPr>
          <p:nvPr>
            <p:ph type="title"/>
          </p:nvPr>
        </p:nvSpPr>
        <p:spPr>
          <a:xfrm>
            <a:off x="482598" y="5674794"/>
            <a:ext cx="8178799" cy="662672"/>
          </a:xfrm>
        </p:spPr>
        <p:txBody>
          <a:bodyPr vert="horz" lIns="91440" tIns="45720" rIns="91440" bIns="45720" rtlCol="0" anchor="b">
            <a:normAutofit/>
          </a:bodyPr>
          <a:lstStyle/>
          <a:p>
            <a:pPr algn="ctr">
              <a:lnSpc>
                <a:spcPct val="80000"/>
              </a:lnSpc>
            </a:pPr>
            <a:r>
              <a:rPr lang="en-US" sz="2400" spc="150" dirty="0">
                <a:solidFill>
                  <a:schemeClr val="tx2"/>
                </a:solidFill>
                <a:latin typeface="Mangal Pro" panose="00000500000000000000" pitchFamily="2" charset="0"/>
              </a:rPr>
              <a:t>Communication	</a:t>
            </a:r>
          </a:p>
        </p:txBody>
      </p:sp>
      <p:sp>
        <p:nvSpPr>
          <p:cNvPr id="19" name="Rectangle 13">
            <a:extLst>
              <a:ext uri="{FF2B5EF4-FFF2-40B4-BE49-F238E27FC236}">
                <a16:creationId xmlns:a16="http://schemas.microsoft.com/office/drawing/2014/main" id="{CFDF506A-FD4E-4BBC-A10A-DEB94F9BAA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17325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507F09C9-B0AD-380A-C7BC-EE63A2A35D35}"/>
              </a:ext>
            </a:extLst>
          </p:cNvPr>
          <p:cNvPicPr>
            <a:picLocks noChangeAspect="1"/>
          </p:cNvPicPr>
          <p:nvPr/>
        </p:nvPicPr>
        <p:blipFill>
          <a:blip r:embed="rId2"/>
          <a:stretch>
            <a:fillRect/>
          </a:stretch>
        </p:blipFill>
        <p:spPr>
          <a:xfrm>
            <a:off x="2157091" y="430363"/>
            <a:ext cx="4829817" cy="5264106"/>
          </a:xfrm>
          <a:prstGeom prst="rect">
            <a:avLst/>
          </a:prstGeom>
        </p:spPr>
      </p:pic>
      <p:sp>
        <p:nvSpPr>
          <p:cNvPr id="16" name="Rectangle 15">
            <a:extLst>
              <a:ext uri="{FF2B5EF4-FFF2-40B4-BE49-F238E27FC236}">
                <a16:creationId xmlns:a16="http://schemas.microsoft.com/office/drawing/2014/main" id="{3571FB1B-4FFC-43D6-8121-390B3A44E8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73369"/>
            <a:ext cx="9144000" cy="4846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48F49F51-22CC-0094-1843-98FD70576C2D}"/>
              </a:ext>
            </a:extLst>
          </p:cNvPr>
          <p:cNvSpPr txBox="1"/>
          <p:nvPr/>
        </p:nvSpPr>
        <p:spPr>
          <a:xfrm>
            <a:off x="7164288" y="1700808"/>
            <a:ext cx="1728192" cy="2862322"/>
          </a:xfrm>
          <a:prstGeom prst="rect">
            <a:avLst/>
          </a:prstGeom>
          <a:noFill/>
        </p:spPr>
        <p:txBody>
          <a:bodyPr wrap="square" rtlCol="0">
            <a:spAutoFit/>
          </a:bodyPr>
          <a:lstStyle/>
          <a:p>
            <a:pPr algn="ctr"/>
            <a:r>
              <a:rPr lang="en-US" dirty="0">
                <a:solidFill>
                  <a:schemeClr val="tx2"/>
                </a:solidFill>
              </a:rPr>
              <a:t>Please join our school’s Facebook page and look out for photos and news.</a:t>
            </a:r>
          </a:p>
          <a:p>
            <a:pPr algn="ctr"/>
            <a:endParaRPr lang="en-US" dirty="0">
              <a:solidFill>
                <a:schemeClr val="tx2"/>
              </a:solidFill>
            </a:endParaRPr>
          </a:p>
          <a:p>
            <a:pPr algn="ctr"/>
            <a:r>
              <a:rPr lang="en-US" dirty="0">
                <a:solidFill>
                  <a:schemeClr val="tx2"/>
                </a:solidFill>
              </a:rPr>
              <a:t>Class blog!!!</a:t>
            </a:r>
          </a:p>
          <a:p>
            <a:pPr algn="ctr"/>
            <a:r>
              <a:rPr lang="en-US" dirty="0">
                <a:solidFill>
                  <a:schemeClr val="tx2"/>
                </a:solidFill>
              </a:rPr>
              <a:t>Updated every week.</a:t>
            </a:r>
            <a:endParaRPr lang="en-GB" dirty="0">
              <a:solidFill>
                <a:schemeClr val="tx2"/>
              </a:solidFill>
            </a:endParaRPr>
          </a:p>
        </p:txBody>
      </p:sp>
    </p:spTree>
    <p:extLst>
      <p:ext uri="{BB962C8B-B14F-4D97-AF65-F5344CB8AC3E}">
        <p14:creationId xmlns:p14="http://schemas.microsoft.com/office/powerpoint/2010/main" val="3561476125"/>
      </p:ext>
    </p:extLst>
  </p:cSld>
  <p:clrMapOvr>
    <a:overrideClrMapping bg1="lt1" tx1="dk1" bg2="lt2" tx2="dk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3FD8994-38E8-4E51-9444-3447A17194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94122" cy="6858000"/>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F71673FE-0587-4591-8D3B-D7F7345E8A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7432" y="176109"/>
            <a:ext cx="4544643" cy="1645919"/>
          </a:xfrm>
          <a:prstGeom prst="rect">
            <a:avLst/>
          </a:prstGeom>
          <a:solidFill>
            <a:schemeClr val="tx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srgbClr val="FFFFFF"/>
              </a:solidFill>
            </a:endParaRPr>
          </a:p>
        </p:txBody>
      </p:sp>
      <p:sp>
        <p:nvSpPr>
          <p:cNvPr id="2" name="Title 1"/>
          <p:cNvSpPr>
            <a:spLocks noGrp="1"/>
          </p:cNvSpPr>
          <p:nvPr>
            <p:ph type="title"/>
          </p:nvPr>
        </p:nvSpPr>
        <p:spPr>
          <a:xfrm>
            <a:off x="4837470" y="284176"/>
            <a:ext cx="3821235" cy="1508760"/>
          </a:xfrm>
        </p:spPr>
        <p:txBody>
          <a:bodyPr vert="horz" lIns="91440" tIns="45720" rIns="91440" bIns="45720" rtlCol="0" anchor="ctr">
            <a:normAutofit fontScale="90000"/>
          </a:bodyPr>
          <a:lstStyle/>
          <a:p>
            <a:r>
              <a:rPr lang="en-US" dirty="0">
                <a:latin typeface="Mangal Pro" panose="00000500000000000000" pitchFamily="2" charset="0"/>
              </a:rPr>
              <a:t>How can you help at home?</a:t>
            </a:r>
          </a:p>
        </p:txBody>
      </p:sp>
      <p:pic>
        <p:nvPicPr>
          <p:cNvPr id="4" name="Content Placeholder 3" descr="Advices for &lt;strong&gt;reading&lt;/strong&gt; aloud to &lt;strong&gt;children&lt;/strong&gt; - Nannies in Miami"/>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l="38313" r="29312" b="-2"/>
          <a:stretch/>
        </p:blipFill>
        <p:spPr>
          <a:xfrm>
            <a:off x="475706" y="598634"/>
            <a:ext cx="3638356" cy="5619286"/>
          </a:xfrm>
          <a:prstGeom prst="rect">
            <a:avLst/>
          </a:prstGeom>
        </p:spPr>
      </p:pic>
      <p:sp>
        <p:nvSpPr>
          <p:cNvPr id="5" name="TextBox 4"/>
          <p:cNvSpPr txBox="1"/>
          <p:nvPr/>
        </p:nvSpPr>
        <p:spPr>
          <a:xfrm>
            <a:off x="4840772" y="2011680"/>
            <a:ext cx="3817933" cy="4206240"/>
          </a:xfrm>
          <a:prstGeom prst="rect">
            <a:avLst/>
          </a:prstGeom>
        </p:spPr>
        <p:txBody>
          <a:bodyPr vert="horz" lIns="91440" tIns="45720" rIns="91440" bIns="45720" rtlCol="0">
            <a:normAutofit/>
          </a:bodyPr>
          <a:lstStyle/>
          <a:p>
            <a:pPr marL="285750" indent="-182880" defTabSz="914400">
              <a:lnSpc>
                <a:spcPct val="90000"/>
              </a:lnSpc>
              <a:spcAft>
                <a:spcPts val="600"/>
              </a:spcAft>
              <a:buClr>
                <a:schemeClr val="tx1"/>
              </a:buClr>
              <a:buFont typeface="Wingdings" pitchFamily="2" charset="2"/>
              <a:buChar char=""/>
            </a:pPr>
            <a:r>
              <a:rPr lang="en-US" dirty="0">
                <a:latin typeface="Mangal Pro" panose="00000500000000000000" pitchFamily="2" charset="0"/>
              </a:rPr>
              <a:t>Make time to read as frequently as you can! </a:t>
            </a:r>
          </a:p>
          <a:p>
            <a:pPr marL="285750" indent="-182880" defTabSz="914400">
              <a:lnSpc>
                <a:spcPct val="90000"/>
              </a:lnSpc>
              <a:spcAft>
                <a:spcPts val="600"/>
              </a:spcAft>
              <a:buClr>
                <a:schemeClr val="tx1"/>
              </a:buClr>
              <a:buFont typeface="Wingdings" pitchFamily="2" charset="2"/>
              <a:buChar char=""/>
            </a:pPr>
            <a:r>
              <a:rPr lang="en-US" dirty="0">
                <a:latin typeface="Mangal Pro" panose="00000500000000000000" pitchFamily="2" charset="0"/>
              </a:rPr>
              <a:t>Support your child in completing their homework</a:t>
            </a:r>
          </a:p>
          <a:p>
            <a:pPr marL="285750" indent="-182880" defTabSz="914400">
              <a:lnSpc>
                <a:spcPct val="90000"/>
              </a:lnSpc>
              <a:spcAft>
                <a:spcPts val="600"/>
              </a:spcAft>
              <a:buClr>
                <a:schemeClr val="tx1"/>
              </a:buClr>
              <a:buFont typeface="Wingdings" pitchFamily="2" charset="2"/>
              <a:buChar char=""/>
            </a:pPr>
            <a:r>
              <a:rPr lang="en-US" dirty="0">
                <a:latin typeface="Mangal Pro" panose="00000500000000000000" pitchFamily="2" charset="0"/>
              </a:rPr>
              <a:t>Aid your child to be ready for the day ahead with PE kit and library books given to them</a:t>
            </a:r>
          </a:p>
          <a:p>
            <a:pPr marL="285750" indent="-182880" defTabSz="914400">
              <a:lnSpc>
                <a:spcPct val="90000"/>
              </a:lnSpc>
              <a:spcAft>
                <a:spcPts val="600"/>
              </a:spcAft>
              <a:buClr>
                <a:schemeClr val="tx1"/>
              </a:buClr>
              <a:buFont typeface="Wingdings" pitchFamily="2" charset="2"/>
              <a:buChar char=""/>
            </a:pPr>
            <a:r>
              <a:rPr lang="en-US" dirty="0">
                <a:latin typeface="Mangal Pro" panose="00000500000000000000" pitchFamily="2" charset="0"/>
              </a:rPr>
              <a:t>Learn Times Tables</a:t>
            </a:r>
          </a:p>
          <a:p>
            <a:pPr marL="285750" indent="-182880" defTabSz="914400">
              <a:lnSpc>
                <a:spcPct val="90000"/>
              </a:lnSpc>
              <a:spcAft>
                <a:spcPts val="600"/>
              </a:spcAft>
              <a:buClr>
                <a:schemeClr val="tx1"/>
              </a:buClr>
              <a:buFont typeface="Wingdings" pitchFamily="2" charset="2"/>
              <a:buChar char=""/>
            </a:pPr>
            <a:r>
              <a:rPr lang="en-US" dirty="0">
                <a:latin typeface="Mangal Pro" panose="00000500000000000000" pitchFamily="2" charset="0"/>
              </a:rPr>
              <a:t>Ensure Statutory words and other spellings are learnt for the weekly test </a:t>
            </a:r>
          </a:p>
        </p:txBody>
      </p:sp>
    </p:spTree>
    <p:extLst>
      <p:ext uri="{BB962C8B-B14F-4D97-AF65-F5344CB8AC3E}">
        <p14:creationId xmlns:p14="http://schemas.microsoft.com/office/powerpoint/2010/main" val="6573979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FB2836FF-945C-48EA-A449-7EDFC73F67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768" y="0"/>
            <a:ext cx="4552307"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srgbClr val="FFFFFF"/>
              </a:solidFill>
            </a:endParaRPr>
          </a:p>
        </p:txBody>
      </p:sp>
      <p:sp>
        <p:nvSpPr>
          <p:cNvPr id="1033" name="Rectangle 1032">
            <a:extLst>
              <a:ext uri="{FF2B5EF4-FFF2-40B4-BE49-F238E27FC236}">
                <a16:creationId xmlns:a16="http://schemas.microsoft.com/office/drawing/2014/main" id="{83BC7947-FCF0-4F53-A871-5E847286C3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94122" cy="6858000"/>
          </a:xfrm>
          <a:prstGeom prst="rect">
            <a:avLst/>
          </a:prstGeom>
          <a:solidFill>
            <a:schemeClr val="bg1"/>
          </a:solidFill>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dirty="0"/>
          </a:p>
        </p:txBody>
      </p:sp>
      <p:sp>
        <p:nvSpPr>
          <p:cNvPr id="1035" name="Rectangle 1034">
            <a:extLst>
              <a:ext uri="{FF2B5EF4-FFF2-40B4-BE49-F238E27FC236}">
                <a16:creationId xmlns:a16="http://schemas.microsoft.com/office/drawing/2014/main" id="{C5E04DFB-DE39-4410-A457-DD1B62DE06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768" y="176109"/>
            <a:ext cx="4552307" cy="16459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srgbClr val="FFFFFF"/>
              </a:solidFill>
            </a:endParaRPr>
          </a:p>
        </p:txBody>
      </p:sp>
      <p:sp>
        <p:nvSpPr>
          <p:cNvPr id="2" name="Title 1"/>
          <p:cNvSpPr>
            <a:spLocks noGrp="1"/>
          </p:cNvSpPr>
          <p:nvPr>
            <p:ph type="title"/>
          </p:nvPr>
        </p:nvSpPr>
        <p:spPr>
          <a:xfrm>
            <a:off x="4837470" y="284176"/>
            <a:ext cx="3821235" cy="1508760"/>
          </a:xfrm>
        </p:spPr>
        <p:txBody>
          <a:bodyPr vert="horz" lIns="91440" tIns="45720" rIns="91440" bIns="45720" rtlCol="0" anchor="ctr">
            <a:normAutofit/>
          </a:bodyPr>
          <a:lstStyle/>
          <a:p>
            <a:r>
              <a:rPr lang="en-US" dirty="0">
                <a:solidFill>
                  <a:schemeClr val="tx2"/>
                </a:solidFill>
                <a:latin typeface="Mangal Pro" panose="00000500000000000000" pitchFamily="2" charset="0"/>
              </a:rPr>
              <a:t>How can we help?</a:t>
            </a:r>
          </a:p>
        </p:txBody>
      </p:sp>
      <p:pic>
        <p:nvPicPr>
          <p:cNvPr id="1026" name="Picture 2" descr="Image result for helping hands"/>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500" t="16164" r="12500"/>
          <a:stretch/>
        </p:blipFill>
        <p:spPr bwMode="auto">
          <a:xfrm>
            <a:off x="475706" y="1222262"/>
            <a:ext cx="3638356" cy="4372029"/>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4840772" y="2011680"/>
            <a:ext cx="3817933" cy="4206240"/>
          </a:xfrm>
          <a:prstGeom prst="rect">
            <a:avLst/>
          </a:prstGeom>
        </p:spPr>
        <p:txBody>
          <a:bodyPr vert="horz" lIns="91440" tIns="45720" rIns="91440" bIns="45720" rtlCol="0">
            <a:normAutofit lnSpcReduction="10000"/>
          </a:bodyPr>
          <a:lstStyle/>
          <a:p>
            <a:pPr defTabSz="914400">
              <a:lnSpc>
                <a:spcPct val="90000"/>
              </a:lnSpc>
              <a:spcAft>
                <a:spcPts val="600"/>
              </a:spcAft>
              <a:buClr>
                <a:schemeClr val="tx1"/>
              </a:buClr>
            </a:pPr>
            <a:r>
              <a:rPr lang="en-US" dirty="0">
                <a:solidFill>
                  <a:schemeClr val="bg1"/>
                </a:solidFill>
                <a:latin typeface="Mangal Pro" panose="00000500000000000000" pitchFamily="2" charset="0"/>
              </a:rPr>
              <a:t>Nobody knows your children better than you do and as a parent, your perception of our students is a valuable resource. The more we know and understand about your child, the more effective we can be as teachers so please feel free to chat with us if needed at any time. As you know, we strongly believe that a positive partnership between home and school ensures good progress and success as it is vitally important that they have a positive start to the new year so that they can grow and flourish as individuals.</a:t>
            </a:r>
          </a:p>
        </p:txBody>
      </p:sp>
    </p:spTree>
    <p:extLst>
      <p:ext uri="{BB962C8B-B14F-4D97-AF65-F5344CB8AC3E}">
        <p14:creationId xmlns:p14="http://schemas.microsoft.com/office/powerpoint/2010/main" val="3189488562"/>
      </p:ext>
    </p:extLst>
  </p:cSld>
  <p:clrMapOvr>
    <a:overrideClrMapping bg1="lt1" tx1="dk1" bg2="lt2" tx2="dk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C2BE-47C5-296A-9407-E150302B3B98}"/>
              </a:ext>
            </a:extLst>
          </p:cNvPr>
          <p:cNvSpPr>
            <a:spLocks noGrp="1"/>
          </p:cNvSpPr>
          <p:nvPr>
            <p:ph type="title"/>
          </p:nvPr>
        </p:nvSpPr>
        <p:spPr/>
        <p:txBody>
          <a:bodyPr/>
          <a:lstStyle/>
          <a:p>
            <a:r>
              <a:rPr lang="en-US" dirty="0">
                <a:latin typeface="Mangal Pro" panose="00000500000000000000" pitchFamily="2" charset="0"/>
              </a:rPr>
              <a:t>Exit points</a:t>
            </a:r>
            <a:endParaRPr lang="en-GB" dirty="0">
              <a:latin typeface="Mangal Pro" panose="00000500000000000000" pitchFamily="2" charset="0"/>
            </a:endParaRPr>
          </a:p>
        </p:txBody>
      </p:sp>
      <p:sp>
        <p:nvSpPr>
          <p:cNvPr id="3" name="Content Placeholder 2">
            <a:extLst>
              <a:ext uri="{FF2B5EF4-FFF2-40B4-BE49-F238E27FC236}">
                <a16:creationId xmlns:a16="http://schemas.microsoft.com/office/drawing/2014/main" id="{23BA579B-DCD4-4A33-5685-BEFE8D258487}"/>
              </a:ext>
            </a:extLst>
          </p:cNvPr>
          <p:cNvSpPr>
            <a:spLocks noGrp="1"/>
          </p:cNvSpPr>
          <p:nvPr>
            <p:ph idx="1"/>
          </p:nvPr>
        </p:nvSpPr>
        <p:spPr/>
        <p:txBody>
          <a:bodyPr/>
          <a:lstStyle/>
          <a:p>
            <a:pPr marL="0" indent="0">
              <a:buNone/>
            </a:pPr>
            <a:r>
              <a:rPr lang="en-US" dirty="0">
                <a:latin typeface="Mangal Pro" panose="00000500000000000000" pitchFamily="2" charset="0"/>
              </a:rPr>
              <a:t>These take place at the end of every half term.</a:t>
            </a:r>
          </a:p>
          <a:p>
            <a:pPr marL="0" indent="0">
              <a:buNone/>
            </a:pPr>
            <a:r>
              <a:rPr lang="en-US" dirty="0">
                <a:latin typeface="Mangal Pro" panose="00000500000000000000" pitchFamily="2" charset="0"/>
              </a:rPr>
              <a:t>It is a lovely opportunity for children to showcase their learning.</a:t>
            </a:r>
          </a:p>
          <a:p>
            <a:pPr marL="0" indent="0">
              <a:buNone/>
            </a:pPr>
            <a:r>
              <a:rPr lang="en-US" dirty="0">
                <a:latin typeface="Mangal Pro" panose="00000500000000000000" pitchFamily="2" charset="0"/>
              </a:rPr>
              <a:t>Each will focus on a different subject.</a:t>
            </a:r>
            <a:endParaRPr lang="en-GB" dirty="0">
              <a:latin typeface="Mangal Pro" panose="00000500000000000000" pitchFamily="2" charset="0"/>
            </a:endParaRPr>
          </a:p>
        </p:txBody>
      </p:sp>
    </p:spTree>
    <p:extLst>
      <p:ext uri="{BB962C8B-B14F-4D97-AF65-F5344CB8AC3E}">
        <p14:creationId xmlns:p14="http://schemas.microsoft.com/office/powerpoint/2010/main" val="6527804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C2BE-47C5-296A-9407-E150302B3B98}"/>
              </a:ext>
            </a:extLst>
          </p:cNvPr>
          <p:cNvSpPr>
            <a:spLocks noGrp="1"/>
          </p:cNvSpPr>
          <p:nvPr>
            <p:ph type="title"/>
          </p:nvPr>
        </p:nvSpPr>
        <p:spPr/>
        <p:txBody>
          <a:bodyPr/>
          <a:lstStyle/>
          <a:p>
            <a:r>
              <a:rPr lang="en-US" dirty="0">
                <a:latin typeface="Mangal Pro" panose="00000500000000000000" pitchFamily="2" charset="0"/>
              </a:rPr>
              <a:t>Questions?</a:t>
            </a:r>
            <a:endParaRPr lang="en-GB" dirty="0">
              <a:latin typeface="Mangal Pro" panose="00000500000000000000" pitchFamily="2" charset="0"/>
            </a:endParaRPr>
          </a:p>
        </p:txBody>
      </p:sp>
      <p:pic>
        <p:nvPicPr>
          <p:cNvPr id="1026" name="Picture 2" descr="Image result for question mark">
            <a:extLst>
              <a:ext uri="{FF2B5EF4-FFF2-40B4-BE49-F238E27FC236}">
                <a16:creationId xmlns:a16="http://schemas.microsoft.com/office/drawing/2014/main" id="{1E0892ED-25D3-A0D4-8BE6-29EC84D4322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627784" y="2276872"/>
            <a:ext cx="3687093" cy="36870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287173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anded">
  <a:themeElements>
    <a:clrScheme name="Banded">
      <a:dk1>
        <a:srgbClr val="2C2C2C"/>
      </a:dk1>
      <a:lt1>
        <a:srgbClr val="FFFFFF"/>
      </a:lt1>
      <a:dk2>
        <a:srgbClr val="099BDD"/>
      </a:dk2>
      <a:lt2>
        <a:srgbClr val="F2F2F2"/>
      </a:lt2>
      <a:accent1>
        <a:srgbClr val="FFC000"/>
      </a:accent1>
      <a:accent2>
        <a:srgbClr val="A5D028"/>
      </a:accent2>
      <a:accent3>
        <a:srgbClr val="08CC78"/>
      </a:accent3>
      <a:accent4>
        <a:srgbClr val="F24099"/>
      </a:accent4>
      <a:accent5>
        <a:srgbClr val="828288"/>
      </a:accent5>
      <a:accent6>
        <a:srgbClr val="F56617"/>
      </a:accent6>
      <a:hlink>
        <a:srgbClr val="005DBA"/>
      </a:hlink>
      <a:folHlink>
        <a:srgbClr val="6C606A"/>
      </a:folHlink>
    </a:clrScheme>
    <a:fontScheme name="Banded">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nded">
      <a:fillStyleLst>
        <a:solidFill>
          <a:schemeClr val="phClr"/>
        </a:solidFill>
        <a:gradFill rotWithShape="1">
          <a:gsLst>
            <a:gs pos="0">
              <a:schemeClr val="phClr">
                <a:tint val="65000"/>
                <a:satMod val="120000"/>
                <a:lumMod val="107000"/>
              </a:schemeClr>
            </a:gs>
            <a:gs pos="50000">
              <a:schemeClr val="phClr">
                <a:tint val="70000"/>
                <a:satMod val="124000"/>
                <a:lumMod val="103000"/>
              </a:schemeClr>
            </a:gs>
            <a:gs pos="100000">
              <a:schemeClr val="phClr">
                <a:tint val="85000"/>
                <a:satMod val="120000"/>
                <a:lumMod val="100000"/>
              </a:schemeClr>
            </a:gs>
          </a:gsLst>
          <a:lin ang="5400000" scaled="0"/>
        </a:gradFill>
        <a:gradFill rotWithShape="1">
          <a:gsLst>
            <a:gs pos="0">
              <a:schemeClr val="phClr">
                <a:tint val="85000"/>
                <a:shade val="98000"/>
                <a:satMod val="110000"/>
                <a:lumMod val="103000"/>
              </a:schemeClr>
            </a:gs>
            <a:gs pos="50000">
              <a:schemeClr val="phClr">
                <a:shade val="85000"/>
                <a:satMod val="105000"/>
                <a:lumMod val="100000"/>
              </a:schemeClr>
            </a:gs>
            <a:gs pos="100000">
              <a:schemeClr val="phClr">
                <a:shade val="60000"/>
                <a:satMod val="12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15875" dir="5400000" algn="ctr" rotWithShape="0">
              <a:srgbClr val="000000">
                <a:alpha val="68000"/>
              </a:srgbClr>
            </a:outerShdw>
          </a:effectLst>
        </a:effectStyle>
        <a:effectStyle>
          <a:effectLst>
            <a:outerShdw blurRad="88900" dist="27940" dir="5400000" algn="ctr" rotWithShape="0">
              <a:srgbClr val="000000">
                <a:alpha val="63000"/>
              </a:srgbClr>
            </a:outerShdw>
          </a:effectLst>
        </a:effectStyle>
      </a:effectStyleLst>
      <a:bgFillStyleLst>
        <a:solidFill>
          <a:schemeClr val="phClr"/>
        </a:solidFill>
        <a:blipFill rotWithShape="1">
          <a:blip xmlns:r="http://schemas.openxmlformats.org/officeDocument/2006/relationships" r:embed="rId1">
            <a:duotone>
              <a:schemeClr val="phClr"/>
              <a:schemeClr val="phClr">
                <a:shade val="91000"/>
                <a:satMod val="105000"/>
              </a:schemeClr>
            </a:duotone>
          </a:blip>
          <a:tile tx="0" ty="0" sx="100000" sy="100000" flip="none" algn="tl"/>
        </a:blipFill>
        <a:gradFill rotWithShape="1">
          <a:gsLst>
            <a:gs pos="0">
              <a:schemeClr val="phClr">
                <a:tint val="100000"/>
                <a:shade val="0"/>
                <a:satMod val="100000"/>
              </a:schemeClr>
            </a:gs>
            <a:gs pos="100000">
              <a:schemeClr val="phClr">
                <a:shade val="10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Banded" id="{98DFF888-2449-4D28-977C-6306C017633E}" vid="{9792607F-9579-4224-82FF-9C88C3E1E53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B6A0FBE6E805B40BE8288F2533D27C5" ma:contentTypeVersion="15" ma:contentTypeDescription="Create a new document." ma:contentTypeScope="" ma:versionID="b4361157f637df03fdf1283d6bfc96b1">
  <xsd:schema xmlns:xsd="http://www.w3.org/2001/XMLSchema" xmlns:xs="http://www.w3.org/2001/XMLSchema" xmlns:p="http://schemas.microsoft.com/office/2006/metadata/properties" xmlns:ns2="c914fdcb-1584-490f-979a-bbc4772d50e0" xmlns:ns3="bb8c13e8-a44b-4f7a-b6c2-a18708082556" targetNamespace="http://schemas.microsoft.com/office/2006/metadata/properties" ma:root="true" ma:fieldsID="d2826751ca927606b96c85ce38a305c7" ns2:_="" ns3:_="">
    <xsd:import namespace="c914fdcb-1584-490f-979a-bbc4772d50e0"/>
    <xsd:import namespace="bb8c13e8-a44b-4f7a-b6c2-a1870808255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Location"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914fdcb-1584-490f-979a-bbc4772d50e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ab655793-a405-4105-b61d-0b78f7de0031" ma:termSetId="09814cd3-568e-fe90-9814-8d621ff8fb84" ma:anchorId="fba54fb3-c3e1-fe81-a776-ca4b69148c4d" ma:open="true" ma:isKeyword="false">
      <xsd:complexType>
        <xsd:sequence>
          <xsd:element ref="pc:Terms" minOccurs="0" maxOccurs="1"/>
        </xsd:sequence>
      </xsd:complex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ServiceObjectDetectorVersions" ma:index="20"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b8c13e8-a44b-4f7a-b6c2-a18708082556"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c914fdcb-1584-490f-979a-bbc4772d50e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573E743A-00F3-42D1-93E5-E815EA9D305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914fdcb-1584-490f-979a-bbc4772d50e0"/>
    <ds:schemaRef ds:uri="bb8c13e8-a44b-4f7a-b6c2-a1870808255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B636000-BFD6-41FE-8C45-C48E8E9DFF81}">
  <ds:schemaRefs>
    <ds:schemaRef ds:uri="http://schemas.microsoft.com/sharepoint/v3/contenttype/forms"/>
  </ds:schemaRefs>
</ds:datastoreItem>
</file>

<file path=customXml/itemProps3.xml><?xml version="1.0" encoding="utf-8"?>
<ds:datastoreItem xmlns:ds="http://schemas.openxmlformats.org/officeDocument/2006/customXml" ds:itemID="{B083F1B3-7137-4FF8-B53D-7EE4BDE8D4AB}">
  <ds:schemaRefs>
    <ds:schemaRef ds:uri="http://schemas.microsoft.com/office/2006/metadata/properties"/>
    <ds:schemaRef ds:uri="http://schemas.microsoft.com/office/infopath/2007/PartnerControls"/>
    <ds:schemaRef ds:uri="c914fdcb-1584-490f-979a-bbc4772d50e0"/>
  </ds:schemaRefs>
</ds:datastoreItem>
</file>

<file path=docProps/app.xml><?xml version="1.0" encoding="utf-8"?>
<Properties xmlns="http://schemas.openxmlformats.org/officeDocument/2006/extended-properties" xmlns:vt="http://schemas.openxmlformats.org/officeDocument/2006/docPropsVTypes">
  <Template/>
  <TotalTime>11577</TotalTime>
  <Words>2001</Words>
  <Application>Microsoft Office PowerPoint</Application>
  <PresentationFormat>On-screen Show (4:3)</PresentationFormat>
  <Paragraphs>215</Paragraphs>
  <Slides>25</Slides>
  <Notes>16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25</vt:i4>
      </vt:variant>
    </vt:vector>
  </HeadingPairs>
  <TitlesOfParts>
    <vt:vector size="32" baseType="lpstr">
      <vt:lpstr>Arial</vt:lpstr>
      <vt:lpstr>Calibri</vt:lpstr>
      <vt:lpstr>Century Gothic</vt:lpstr>
      <vt:lpstr>Corbel</vt:lpstr>
      <vt:lpstr>Mangal Pro</vt:lpstr>
      <vt:lpstr>Wingdings</vt:lpstr>
      <vt:lpstr>Banded</vt:lpstr>
      <vt:lpstr>Year 2 Curriculum Evening</vt:lpstr>
      <vt:lpstr>Who’s who?</vt:lpstr>
      <vt:lpstr>Teachers</vt:lpstr>
      <vt:lpstr>Values</vt:lpstr>
      <vt:lpstr>PowerPoint Presentation</vt:lpstr>
      <vt:lpstr>Autumn Term</vt:lpstr>
      <vt:lpstr>Spring  Term</vt:lpstr>
      <vt:lpstr>Summer  Term</vt:lpstr>
      <vt:lpstr>Assessments</vt:lpstr>
      <vt:lpstr>Statutory Assessment Tests (Sats)</vt:lpstr>
      <vt:lpstr>Rewards</vt:lpstr>
      <vt:lpstr>KS1 Reading diary</vt:lpstr>
      <vt:lpstr>PowerPoint Presentation</vt:lpstr>
      <vt:lpstr>So, what will children ‘get’ at the end of the year and how do you measure progress?</vt:lpstr>
      <vt:lpstr>Key Performance indicators (KPI)</vt:lpstr>
      <vt:lpstr>Key Performance indicators (KPI)</vt:lpstr>
      <vt:lpstr>Break and Lunchtimes</vt:lpstr>
      <vt:lpstr>Uniform</vt:lpstr>
      <vt:lpstr>Uniform continued…</vt:lpstr>
      <vt:lpstr>Attendance</vt:lpstr>
      <vt:lpstr>Communication </vt:lpstr>
      <vt:lpstr>How can you help at home?</vt:lpstr>
      <vt:lpstr>How can we help?</vt:lpstr>
      <vt:lpstr>Exit points</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Year 4 Curriculum Evening</dc:title>
  <dc:creator>James Anderson</dc:creator>
  <cp:lastModifiedBy>Hannah Harman</cp:lastModifiedBy>
  <cp:revision>45</cp:revision>
  <cp:lastPrinted>2018-09-20T13:30:50Z</cp:lastPrinted>
  <dcterms:created xsi:type="dcterms:W3CDTF">2018-08-30T21:02:52Z</dcterms:created>
  <dcterms:modified xsi:type="dcterms:W3CDTF">2026-09-03T16:08:59Z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0x010100BB6A0FBE6E805B40BE8288F2533D27C5</vt:lpwstr>
  </property>
  <property fmtid="{D5CDD505-2E9C-101B-9397-08002B2CF9AE}" pid="3" name="MediaServiceImageTags">
    <vt:lpwstr/>
  </property>
</Properties>
</file>